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147F9-869D-48A8-AF0A-38AFB5CD8A27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C8AE0-FBBE-43BB-B9C8-C8FCDC7CA3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8AE0-FBBE-43BB-B9C8-C8FCDC7CA39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A7BD-4CBD-4C5C-91F2-542F4ABBA6F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15A5-8F2C-4AEC-96F7-DC088817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A7BD-4CBD-4C5C-91F2-542F4ABBA6F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15A5-8F2C-4AEC-96F7-DC088817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A7BD-4CBD-4C5C-91F2-542F4ABBA6F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15A5-8F2C-4AEC-96F7-DC088817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A7BD-4CBD-4C5C-91F2-542F4ABBA6F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15A5-8F2C-4AEC-96F7-DC088817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A7BD-4CBD-4C5C-91F2-542F4ABBA6F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15A5-8F2C-4AEC-96F7-DC088817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A7BD-4CBD-4C5C-91F2-542F4ABBA6F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15A5-8F2C-4AEC-96F7-DC088817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A7BD-4CBD-4C5C-91F2-542F4ABBA6F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15A5-8F2C-4AEC-96F7-DC088817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A7BD-4CBD-4C5C-91F2-542F4ABBA6F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15A5-8F2C-4AEC-96F7-DC088817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A7BD-4CBD-4C5C-91F2-542F4ABBA6F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15A5-8F2C-4AEC-96F7-DC088817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A7BD-4CBD-4C5C-91F2-542F4ABBA6F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15A5-8F2C-4AEC-96F7-DC088817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A7BD-4CBD-4C5C-91F2-542F4ABBA6F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15A5-8F2C-4AEC-96F7-DC088817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4A7BD-4CBD-4C5C-91F2-542F4ABBA6F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F15A5-8F2C-4AEC-96F7-DC088817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Some Basic Concept Of</a:t>
            </a:r>
            <a:br>
              <a:rPr lang="en-US" dirty="0" smtClean="0"/>
            </a:br>
            <a:r>
              <a:rPr lang="en-US" dirty="0" smtClean="0"/>
              <a:t>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</a:t>
            </a:r>
            <a:endParaRPr lang="en-US"/>
          </a:p>
        </p:txBody>
      </p:sp>
      <p:sp>
        <p:nvSpPr>
          <p:cNvPr id="4" name="object 10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037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8500"/>
              </a:lnSpc>
              <a:spcBef>
                <a:spcPts val="95"/>
              </a:spcBef>
            </a:pPr>
            <a:r>
              <a:rPr sz="4800" spc="-25" dirty="0">
                <a:latin typeface="Times New Roman"/>
                <a:cs typeface="Times New Roman"/>
              </a:rPr>
              <a:t>Atom</a:t>
            </a:r>
            <a:r>
              <a:rPr sz="4800" spc="-85" dirty="0">
                <a:latin typeface="Times New Roman"/>
                <a:cs typeface="Times New Roman"/>
              </a:rPr>
              <a:t> </a:t>
            </a:r>
            <a:r>
              <a:rPr sz="4800" spc="-10" dirty="0">
                <a:latin typeface="Times New Roman"/>
                <a:cs typeface="Times New Roman"/>
              </a:rPr>
              <a:t>is</a:t>
            </a:r>
            <a:r>
              <a:rPr sz="4800" spc="-85" dirty="0">
                <a:latin typeface="Times New Roman"/>
                <a:cs typeface="Times New Roman"/>
              </a:rPr>
              <a:t> </a:t>
            </a:r>
            <a:r>
              <a:rPr sz="4800" spc="-20" dirty="0">
                <a:latin typeface="Times New Roman"/>
                <a:cs typeface="Times New Roman"/>
              </a:rPr>
              <a:t>the</a:t>
            </a:r>
            <a:r>
              <a:rPr sz="4800" spc="-75" dirty="0">
                <a:latin typeface="Times New Roman"/>
                <a:cs typeface="Times New Roman"/>
              </a:rPr>
              <a:t> </a:t>
            </a:r>
            <a:r>
              <a:rPr sz="4800" spc="-25" dirty="0">
                <a:latin typeface="Times New Roman"/>
                <a:cs typeface="Times New Roman"/>
              </a:rPr>
              <a:t>smallest</a:t>
            </a:r>
            <a:r>
              <a:rPr sz="4800" spc="-90" dirty="0">
                <a:latin typeface="Times New Roman"/>
                <a:cs typeface="Times New Roman"/>
              </a:rPr>
              <a:t> </a:t>
            </a:r>
            <a:r>
              <a:rPr sz="4800" spc="-15" dirty="0">
                <a:latin typeface="Times New Roman"/>
                <a:cs typeface="Times New Roman"/>
              </a:rPr>
              <a:t>part</a:t>
            </a:r>
            <a:r>
              <a:rPr sz="4800" spc="-70" dirty="0">
                <a:latin typeface="Times New Roman"/>
                <a:cs typeface="Times New Roman"/>
              </a:rPr>
              <a:t> </a:t>
            </a:r>
            <a:r>
              <a:rPr sz="4800" spc="-15" dirty="0">
                <a:latin typeface="Times New Roman"/>
                <a:cs typeface="Times New Roman"/>
              </a:rPr>
              <a:t>of</a:t>
            </a:r>
            <a:r>
              <a:rPr sz="4800" spc="-100" dirty="0">
                <a:latin typeface="Times New Roman"/>
                <a:cs typeface="Times New Roman"/>
              </a:rPr>
              <a:t> </a:t>
            </a:r>
            <a:r>
              <a:rPr sz="4800" spc="-10" dirty="0">
                <a:latin typeface="Times New Roman"/>
                <a:cs typeface="Times New Roman"/>
              </a:rPr>
              <a:t>an</a:t>
            </a:r>
            <a:r>
              <a:rPr sz="4800" spc="-70" dirty="0">
                <a:latin typeface="Times New Roman"/>
                <a:cs typeface="Times New Roman"/>
              </a:rPr>
              <a:t> </a:t>
            </a:r>
            <a:r>
              <a:rPr sz="4800" spc="-30" dirty="0">
                <a:latin typeface="Times New Roman"/>
                <a:cs typeface="Times New Roman"/>
              </a:rPr>
              <a:t>element</a:t>
            </a:r>
            <a:r>
              <a:rPr sz="4800" spc="-70" dirty="0">
                <a:latin typeface="Times New Roman"/>
                <a:cs typeface="Times New Roman"/>
              </a:rPr>
              <a:t> </a:t>
            </a:r>
            <a:r>
              <a:rPr sz="4800" spc="-20" dirty="0">
                <a:latin typeface="Times New Roman"/>
                <a:cs typeface="Times New Roman"/>
              </a:rPr>
              <a:t>that</a:t>
            </a:r>
            <a:r>
              <a:rPr sz="4800" spc="-80" dirty="0">
                <a:latin typeface="Times New Roman"/>
                <a:cs typeface="Times New Roman"/>
              </a:rPr>
              <a:t> </a:t>
            </a:r>
            <a:r>
              <a:rPr sz="4800" spc="-20" dirty="0">
                <a:latin typeface="Times New Roman"/>
                <a:cs typeface="Times New Roman"/>
              </a:rPr>
              <a:t>can</a:t>
            </a:r>
            <a:r>
              <a:rPr sz="4800" spc="-60" dirty="0">
                <a:latin typeface="Times New Roman"/>
                <a:cs typeface="Times New Roman"/>
              </a:rPr>
              <a:t> </a:t>
            </a:r>
            <a:r>
              <a:rPr sz="4800" spc="-25" dirty="0">
                <a:latin typeface="Times New Roman"/>
                <a:cs typeface="Times New Roman"/>
              </a:rPr>
              <a:t>participate</a:t>
            </a:r>
            <a:r>
              <a:rPr sz="4800" spc="-60" dirty="0">
                <a:latin typeface="Times New Roman"/>
                <a:cs typeface="Times New Roman"/>
              </a:rPr>
              <a:t> </a:t>
            </a:r>
            <a:r>
              <a:rPr sz="4800" spc="-15" dirty="0">
                <a:latin typeface="Times New Roman"/>
                <a:cs typeface="Times New Roman"/>
              </a:rPr>
              <a:t>in</a:t>
            </a:r>
            <a:r>
              <a:rPr sz="4800" spc="-85" dirty="0">
                <a:latin typeface="Times New Roman"/>
                <a:cs typeface="Times New Roman"/>
              </a:rPr>
              <a:t> </a:t>
            </a:r>
            <a:r>
              <a:rPr sz="4800" spc="-5" dirty="0">
                <a:latin typeface="Times New Roman"/>
                <a:cs typeface="Times New Roman"/>
              </a:rPr>
              <a:t>a  </a:t>
            </a:r>
            <a:r>
              <a:rPr sz="4800" spc="-25" dirty="0">
                <a:latin typeface="Times New Roman"/>
                <a:cs typeface="Times New Roman"/>
              </a:rPr>
              <a:t>chemical </a:t>
            </a:r>
            <a:r>
              <a:rPr sz="4800" spc="-20" dirty="0">
                <a:latin typeface="Times New Roman"/>
                <a:cs typeface="Times New Roman"/>
              </a:rPr>
              <a:t>reaction. </a:t>
            </a:r>
            <a:r>
              <a:rPr sz="4800" dirty="0">
                <a:latin typeface="Times New Roman"/>
                <a:cs typeface="Times New Roman"/>
              </a:rPr>
              <a:t>{Note </a:t>
            </a:r>
            <a:r>
              <a:rPr sz="4800" spc="50" dirty="0">
                <a:latin typeface="Times New Roman"/>
                <a:cs typeface="Times New Roman"/>
              </a:rPr>
              <a:t>: </a:t>
            </a:r>
            <a:r>
              <a:rPr sz="4800" spc="-15" dirty="0">
                <a:latin typeface="Times New Roman"/>
                <a:cs typeface="Times New Roman"/>
              </a:rPr>
              <a:t>This </a:t>
            </a:r>
            <a:r>
              <a:rPr sz="4800" spc="-25" dirty="0">
                <a:latin typeface="Times New Roman"/>
                <a:cs typeface="Times New Roman"/>
              </a:rPr>
              <a:t>definition </a:t>
            </a:r>
            <a:r>
              <a:rPr sz="4800" spc="-20" dirty="0">
                <a:latin typeface="Times New Roman"/>
                <a:cs typeface="Times New Roman"/>
              </a:rPr>
              <a:t>holds </a:t>
            </a:r>
            <a:r>
              <a:rPr sz="4800" spc="-25" dirty="0">
                <a:latin typeface="Times New Roman"/>
                <a:cs typeface="Times New Roman"/>
              </a:rPr>
              <a:t>true </a:t>
            </a:r>
            <a:r>
              <a:rPr sz="4800" spc="-20" dirty="0">
                <a:latin typeface="Times New Roman"/>
                <a:cs typeface="Times New Roman"/>
              </a:rPr>
              <a:t>only for  </a:t>
            </a:r>
            <a:r>
              <a:rPr sz="4800" spc="-25" dirty="0">
                <a:latin typeface="Times New Roman"/>
                <a:cs typeface="Times New Roman"/>
              </a:rPr>
              <a:t>non-radioactive</a:t>
            </a:r>
            <a:r>
              <a:rPr sz="4800" spc="10" dirty="0">
                <a:latin typeface="Times New Roman"/>
                <a:cs typeface="Times New Roman"/>
              </a:rPr>
              <a:t> </a:t>
            </a:r>
            <a:r>
              <a:rPr sz="4800" spc="-25" dirty="0">
                <a:latin typeface="Times New Roman"/>
                <a:cs typeface="Times New Roman"/>
              </a:rPr>
              <a:t>reactions</a:t>
            </a:r>
            <a:r>
              <a:rPr sz="1000" spc="-25" dirty="0">
                <a:latin typeface="Times New Roman"/>
                <a:cs typeface="Times New Roman"/>
              </a:rPr>
              <a:t>}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Stochiometry</a:t>
            </a:r>
            <a:endParaRPr lang="en-US" dirty="0"/>
          </a:p>
        </p:txBody>
      </p:sp>
      <p:sp>
        <p:nvSpPr>
          <p:cNvPr id="4" name="object 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8500"/>
              </a:lnSpc>
              <a:spcBef>
                <a:spcPts val="95"/>
              </a:spcBef>
            </a:pPr>
            <a:r>
              <a:rPr sz="4400" spc="5" dirty="0">
                <a:latin typeface="Times New Roman"/>
                <a:cs typeface="Times New Roman"/>
              </a:rPr>
              <a:t>The </a:t>
            </a:r>
            <a:r>
              <a:rPr sz="4400" dirty="0">
                <a:latin typeface="Times New Roman"/>
                <a:cs typeface="Times New Roman"/>
              </a:rPr>
              <a:t>study </a:t>
            </a:r>
            <a:r>
              <a:rPr sz="4400" spc="5" dirty="0">
                <a:latin typeface="Times New Roman"/>
                <a:cs typeface="Times New Roman"/>
              </a:rPr>
              <a:t>of </a:t>
            </a:r>
            <a:r>
              <a:rPr sz="4400" dirty="0">
                <a:latin typeface="Times New Roman"/>
                <a:cs typeface="Times New Roman"/>
              </a:rPr>
              <a:t>chemical </a:t>
            </a:r>
            <a:r>
              <a:rPr sz="4400" spc="5" dirty="0">
                <a:latin typeface="Times New Roman"/>
                <a:cs typeface="Times New Roman"/>
              </a:rPr>
              <a:t>reactions </a:t>
            </a:r>
            <a:r>
              <a:rPr sz="4400" spc="-5" dirty="0">
                <a:latin typeface="Times New Roman"/>
                <a:cs typeface="Times New Roman"/>
              </a:rPr>
              <a:t>and </a:t>
            </a:r>
            <a:r>
              <a:rPr sz="4400" spc="5" dirty="0">
                <a:latin typeface="Times New Roman"/>
                <a:cs typeface="Times New Roman"/>
              </a:rPr>
              <a:t>calculations related  </a:t>
            </a:r>
            <a:r>
              <a:rPr sz="4400" dirty="0">
                <a:latin typeface="Times New Roman"/>
                <a:cs typeface="Times New Roman"/>
              </a:rPr>
              <a:t>to</a:t>
            </a:r>
            <a:r>
              <a:rPr sz="4400" spc="-65" dirty="0">
                <a:latin typeface="Times New Roman"/>
                <a:cs typeface="Times New Roman"/>
              </a:rPr>
              <a:t> </a:t>
            </a:r>
            <a:r>
              <a:rPr sz="4400" spc="-10" dirty="0">
                <a:latin typeface="Times New Roman"/>
                <a:cs typeface="Times New Roman"/>
              </a:rPr>
              <a:t>it</a:t>
            </a:r>
            <a:r>
              <a:rPr sz="4400" spc="-75" dirty="0">
                <a:latin typeface="Times New Roman"/>
                <a:cs typeface="Times New Roman"/>
              </a:rPr>
              <a:t> </a:t>
            </a:r>
            <a:r>
              <a:rPr sz="4400" spc="-5" dirty="0">
                <a:latin typeface="Times New Roman"/>
                <a:cs typeface="Times New Roman"/>
              </a:rPr>
              <a:t>is</a:t>
            </a:r>
            <a:r>
              <a:rPr sz="4400" spc="-85" dirty="0">
                <a:latin typeface="Times New Roman"/>
                <a:cs typeface="Times New Roman"/>
              </a:rPr>
              <a:t> </a:t>
            </a:r>
            <a:r>
              <a:rPr sz="4400" spc="-5" dirty="0">
                <a:latin typeface="Times New Roman"/>
                <a:cs typeface="Times New Roman"/>
              </a:rPr>
              <a:t>called</a:t>
            </a:r>
            <a:r>
              <a:rPr sz="4400" spc="-80" dirty="0">
                <a:latin typeface="Times New Roman"/>
                <a:cs typeface="Times New Roman"/>
              </a:rPr>
              <a:t> </a:t>
            </a:r>
            <a:r>
              <a:rPr sz="4400" spc="-20" dirty="0">
                <a:latin typeface="Times New Roman"/>
                <a:cs typeface="Times New Roman"/>
              </a:rPr>
              <a:t>Stoichiometry.</a:t>
            </a:r>
            <a:r>
              <a:rPr sz="4400" spc="-65" dirty="0">
                <a:latin typeface="Times New Roman"/>
                <a:cs typeface="Times New Roman"/>
              </a:rPr>
              <a:t> </a:t>
            </a:r>
            <a:r>
              <a:rPr sz="4400" spc="-5" dirty="0">
                <a:latin typeface="Times New Roman"/>
                <a:cs typeface="Times New Roman"/>
              </a:rPr>
              <a:t>The</a:t>
            </a:r>
            <a:r>
              <a:rPr sz="4400" spc="-80" dirty="0">
                <a:latin typeface="Times New Roman"/>
                <a:cs typeface="Times New Roman"/>
              </a:rPr>
              <a:t> </a:t>
            </a:r>
            <a:r>
              <a:rPr sz="4400" spc="-10" dirty="0">
                <a:latin typeface="Times New Roman"/>
                <a:cs typeface="Times New Roman"/>
              </a:rPr>
              <a:t>coefficients</a:t>
            </a:r>
            <a:r>
              <a:rPr sz="4400" spc="-75" dirty="0">
                <a:latin typeface="Times New Roman"/>
                <a:cs typeface="Times New Roman"/>
              </a:rPr>
              <a:t> </a:t>
            </a:r>
            <a:r>
              <a:rPr sz="4400" spc="-10" dirty="0">
                <a:latin typeface="Times New Roman"/>
                <a:cs typeface="Times New Roman"/>
              </a:rPr>
              <a:t>used</a:t>
            </a:r>
            <a:r>
              <a:rPr sz="4400" spc="-60" dirty="0">
                <a:latin typeface="Times New Roman"/>
                <a:cs typeface="Times New Roman"/>
              </a:rPr>
              <a:t> </a:t>
            </a:r>
            <a:r>
              <a:rPr sz="4400" spc="-10" dirty="0">
                <a:latin typeface="Times New Roman"/>
                <a:cs typeface="Times New Roman"/>
              </a:rPr>
              <a:t>to</a:t>
            </a:r>
            <a:r>
              <a:rPr sz="4400" spc="-55" dirty="0">
                <a:latin typeface="Times New Roman"/>
                <a:cs typeface="Times New Roman"/>
              </a:rPr>
              <a:t> </a:t>
            </a:r>
            <a:r>
              <a:rPr sz="4400" spc="-10" dirty="0">
                <a:latin typeface="Times New Roman"/>
                <a:cs typeface="Times New Roman"/>
              </a:rPr>
              <a:t>balance  </a:t>
            </a:r>
            <a:r>
              <a:rPr sz="4400" spc="-5" dirty="0">
                <a:latin typeface="Times New Roman"/>
                <a:cs typeface="Times New Roman"/>
              </a:rPr>
              <a:t>the</a:t>
            </a:r>
            <a:r>
              <a:rPr sz="4400" spc="-25" dirty="0">
                <a:latin typeface="Times New Roman"/>
                <a:cs typeface="Times New Roman"/>
              </a:rPr>
              <a:t> </a:t>
            </a:r>
            <a:r>
              <a:rPr sz="4400" spc="5" dirty="0">
                <a:latin typeface="Times New Roman"/>
                <a:cs typeface="Times New Roman"/>
              </a:rPr>
              <a:t>reaction</a:t>
            </a:r>
            <a:r>
              <a:rPr sz="4400" spc="-55" dirty="0">
                <a:latin typeface="Times New Roman"/>
                <a:cs typeface="Times New Roman"/>
              </a:rPr>
              <a:t> </a:t>
            </a:r>
            <a:r>
              <a:rPr sz="4400" spc="5" dirty="0">
                <a:latin typeface="Times New Roman"/>
                <a:cs typeface="Times New Roman"/>
              </a:rPr>
              <a:t>are</a:t>
            </a:r>
            <a:r>
              <a:rPr sz="4400" spc="-60" dirty="0">
                <a:latin typeface="Times New Roman"/>
                <a:cs typeface="Times New Roman"/>
              </a:rPr>
              <a:t> </a:t>
            </a:r>
            <a:r>
              <a:rPr sz="4400" spc="5" dirty="0">
                <a:latin typeface="Times New Roman"/>
                <a:cs typeface="Times New Roman"/>
              </a:rPr>
              <a:t>called</a:t>
            </a:r>
            <a:r>
              <a:rPr sz="4400" spc="-40" dirty="0">
                <a:latin typeface="Times New Roman"/>
                <a:cs typeface="Times New Roman"/>
              </a:rPr>
              <a:t> </a:t>
            </a:r>
            <a:r>
              <a:rPr sz="4400" spc="20" dirty="0">
                <a:latin typeface="Times New Roman"/>
                <a:cs typeface="Times New Roman"/>
              </a:rPr>
              <a:t>Stoichiometric</a:t>
            </a:r>
            <a:r>
              <a:rPr sz="4400" spc="-45" dirty="0">
                <a:latin typeface="Times New Roman"/>
                <a:cs typeface="Times New Roman"/>
              </a:rPr>
              <a:t> </a:t>
            </a:r>
            <a:r>
              <a:rPr sz="4400" spc="15" dirty="0">
                <a:latin typeface="Times New Roman"/>
                <a:cs typeface="Times New Roman"/>
              </a:rPr>
              <a:t>Coefficients.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Limiting Reagent</a:t>
            </a:r>
            <a:endParaRPr lang="en-US" dirty="0"/>
          </a:p>
        </p:txBody>
      </p:sp>
      <p:sp>
        <p:nvSpPr>
          <p:cNvPr id="4" name="object 10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1028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3600" spc="10" dirty="0">
                <a:latin typeface="Times New Roman"/>
                <a:cs typeface="Times New Roman"/>
              </a:rPr>
              <a:t>If </a:t>
            </a:r>
            <a:r>
              <a:rPr sz="3600" spc="5" dirty="0">
                <a:latin typeface="Times New Roman"/>
                <a:cs typeface="Times New Roman"/>
              </a:rPr>
              <a:t>the </a:t>
            </a:r>
            <a:r>
              <a:rPr sz="3600" dirty="0">
                <a:latin typeface="Times New Roman"/>
                <a:cs typeface="Times New Roman"/>
              </a:rPr>
              <a:t>reactants </a:t>
            </a:r>
            <a:r>
              <a:rPr sz="3600" spc="5" dirty="0">
                <a:latin typeface="Times New Roman"/>
                <a:cs typeface="Times New Roman"/>
              </a:rPr>
              <a:t>are </a:t>
            </a:r>
            <a:r>
              <a:rPr sz="3600" dirty="0">
                <a:latin typeface="Times New Roman"/>
                <a:cs typeface="Times New Roman"/>
              </a:rPr>
              <a:t>not taken </a:t>
            </a:r>
            <a:r>
              <a:rPr sz="3600" spc="-10" dirty="0">
                <a:latin typeface="Times New Roman"/>
                <a:cs typeface="Times New Roman"/>
              </a:rPr>
              <a:t>in </a:t>
            </a:r>
            <a:r>
              <a:rPr sz="3600" spc="-5" dirty="0">
                <a:latin typeface="Times New Roman"/>
                <a:cs typeface="Times New Roman"/>
              </a:rPr>
              <a:t>the </a:t>
            </a:r>
            <a:r>
              <a:rPr sz="3600" dirty="0">
                <a:latin typeface="Times New Roman"/>
                <a:cs typeface="Times New Roman"/>
              </a:rPr>
              <a:t>stoichiometric </a:t>
            </a:r>
            <a:r>
              <a:rPr sz="3600" spc="5" dirty="0">
                <a:latin typeface="Times New Roman"/>
                <a:cs typeface="Times New Roman"/>
              </a:rPr>
              <a:t>ratios  </a:t>
            </a:r>
            <a:r>
              <a:rPr sz="3600" dirty="0">
                <a:latin typeface="Times New Roman"/>
                <a:cs typeface="Times New Roman"/>
              </a:rPr>
              <a:t>then </a:t>
            </a:r>
            <a:r>
              <a:rPr sz="3600" spc="-5" dirty="0">
                <a:latin typeface="Times New Roman"/>
                <a:cs typeface="Times New Roman"/>
              </a:rPr>
              <a:t>the </a:t>
            </a:r>
            <a:r>
              <a:rPr sz="3600" dirty="0">
                <a:latin typeface="Times New Roman"/>
                <a:cs typeface="Times New Roman"/>
              </a:rPr>
              <a:t>reactant which is less </a:t>
            </a:r>
            <a:r>
              <a:rPr sz="3600" spc="-5" dirty="0">
                <a:latin typeface="Times New Roman"/>
                <a:cs typeface="Times New Roman"/>
              </a:rPr>
              <a:t>than </a:t>
            </a:r>
            <a:r>
              <a:rPr sz="3600" spc="5" dirty="0">
                <a:latin typeface="Times New Roman"/>
                <a:cs typeface="Times New Roman"/>
              </a:rPr>
              <a:t>the required </a:t>
            </a:r>
            <a:r>
              <a:rPr sz="3600" dirty="0">
                <a:latin typeface="Times New Roman"/>
                <a:cs typeface="Times New Roman"/>
              </a:rPr>
              <a:t>amount  </a:t>
            </a:r>
            <a:r>
              <a:rPr sz="3600" spc="-5" dirty="0">
                <a:latin typeface="Times New Roman"/>
                <a:cs typeface="Times New Roman"/>
              </a:rPr>
              <a:t>determines</a:t>
            </a:r>
            <a:r>
              <a:rPr sz="3600" spc="-4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how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much</a:t>
            </a:r>
            <a:r>
              <a:rPr sz="3600" spc="-6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product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will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be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formed</a:t>
            </a:r>
            <a:r>
              <a:rPr sz="3600" spc="-5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and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is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known  </a:t>
            </a:r>
            <a:r>
              <a:rPr sz="3600" spc="10" dirty="0">
                <a:latin typeface="Times New Roman"/>
                <a:cs typeface="Times New Roman"/>
              </a:rPr>
              <a:t>as</a:t>
            </a:r>
            <a:r>
              <a:rPr sz="3600" spc="-4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the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spc="20" dirty="0">
                <a:latin typeface="Times New Roman"/>
                <a:cs typeface="Times New Roman"/>
              </a:rPr>
              <a:t>Limiting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spc="35" dirty="0">
                <a:latin typeface="Times New Roman"/>
                <a:cs typeface="Times New Roman"/>
              </a:rPr>
              <a:t>Reagent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and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the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reactant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present</a:t>
            </a:r>
            <a:r>
              <a:rPr sz="3600" spc="-4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in</a:t>
            </a:r>
            <a:r>
              <a:rPr sz="3600" spc="-4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excess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Precentage</a:t>
            </a:r>
            <a:r>
              <a:rPr lang="en-US" smtClean="0"/>
              <a:t> yield</a:t>
            </a:r>
            <a:endParaRPr lang="en-US" dirty="0"/>
          </a:p>
        </p:txBody>
      </p:sp>
      <p:sp>
        <p:nvSpPr>
          <p:cNvPr id="5" name="object 16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24363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635" algn="just">
              <a:lnSpc>
                <a:spcPct val="133500"/>
              </a:lnSpc>
              <a:spcBef>
                <a:spcPts val="105"/>
              </a:spcBef>
            </a:pPr>
            <a:r>
              <a:rPr sz="2400" spc="-15" dirty="0">
                <a:latin typeface="Times New Roman"/>
                <a:cs typeface="Times New Roman"/>
              </a:rPr>
              <a:t>As </a:t>
            </a:r>
            <a:r>
              <a:rPr sz="2400" spc="-5" dirty="0">
                <a:latin typeface="Times New Roman"/>
                <a:cs typeface="Times New Roman"/>
              </a:rPr>
              <a:t>discussed </a:t>
            </a:r>
            <a:r>
              <a:rPr sz="2400" spc="-10" dirty="0">
                <a:latin typeface="Times New Roman"/>
                <a:cs typeface="Times New Roman"/>
              </a:rPr>
              <a:t>earlier, </a:t>
            </a:r>
            <a:r>
              <a:rPr sz="2400" spc="-5" dirty="0">
                <a:latin typeface="Times New Roman"/>
                <a:cs typeface="Times New Roman"/>
              </a:rPr>
              <a:t>due </a:t>
            </a:r>
            <a:r>
              <a:rPr sz="2400" spc="-1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practical reasons </a:t>
            </a:r>
            <a:r>
              <a:rPr sz="2400" spc="-10" dirty="0">
                <a:latin typeface="Times New Roman"/>
                <a:cs typeface="Times New Roman"/>
              </a:rPr>
              <a:t>the amount </a:t>
            </a:r>
            <a:r>
              <a:rPr sz="2400" spc="5" dirty="0">
                <a:latin typeface="Times New Roman"/>
                <a:cs typeface="Times New Roman"/>
              </a:rPr>
              <a:t>of  </a:t>
            </a:r>
            <a:r>
              <a:rPr sz="2400" spc="-15" dirty="0">
                <a:latin typeface="Times New Roman"/>
                <a:cs typeface="Times New Roman"/>
              </a:rPr>
              <a:t>product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formed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by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chemical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reaction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is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less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than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the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amount  </a:t>
            </a:r>
            <a:r>
              <a:rPr sz="2400" spc="-10" dirty="0">
                <a:latin typeface="Times New Roman"/>
                <a:cs typeface="Times New Roman"/>
              </a:rPr>
              <a:t>predicted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theoretical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calculations.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ratio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of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amount 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product </a:t>
            </a:r>
            <a:r>
              <a:rPr sz="2400" spc="-10" dirty="0">
                <a:latin typeface="Times New Roman"/>
                <a:cs typeface="Times New Roman"/>
              </a:rPr>
              <a:t>formed </a:t>
            </a:r>
            <a:r>
              <a:rPr sz="2400" spc="-5" dirty="0">
                <a:latin typeface="Times New Roman"/>
                <a:cs typeface="Times New Roman"/>
              </a:rPr>
              <a:t>to the </a:t>
            </a:r>
            <a:r>
              <a:rPr sz="2400" spc="-10" dirty="0">
                <a:latin typeface="Times New Roman"/>
                <a:cs typeface="Times New Roman"/>
              </a:rPr>
              <a:t>amount </a:t>
            </a:r>
            <a:r>
              <a:rPr sz="2400" spc="-5" dirty="0">
                <a:latin typeface="Times New Roman"/>
                <a:cs typeface="Times New Roman"/>
              </a:rPr>
              <a:t>predicted </a:t>
            </a:r>
            <a:r>
              <a:rPr sz="2400" spc="-10" dirty="0">
                <a:latin typeface="Times New Roman"/>
                <a:cs typeface="Times New Roman"/>
              </a:rPr>
              <a:t>when</a:t>
            </a:r>
            <a:r>
              <a:rPr sz="2400" spc="-1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multiplied  </a:t>
            </a:r>
            <a:r>
              <a:rPr sz="2400" dirty="0">
                <a:latin typeface="Times New Roman"/>
                <a:cs typeface="Times New Roman"/>
              </a:rPr>
              <a:t>by </a:t>
            </a:r>
            <a:r>
              <a:rPr sz="2400" spc="-5" dirty="0">
                <a:latin typeface="Times New Roman"/>
                <a:cs typeface="Times New Roman"/>
              </a:rPr>
              <a:t>100 </a:t>
            </a:r>
            <a:r>
              <a:rPr sz="2400" spc="-10" dirty="0">
                <a:latin typeface="Times New Roman"/>
                <a:cs typeface="Times New Roman"/>
              </a:rPr>
              <a:t>gives </a:t>
            </a:r>
            <a:r>
              <a:rPr sz="2400" spc="-5" dirty="0">
                <a:latin typeface="Times New Roman"/>
                <a:cs typeface="Times New Roman"/>
              </a:rPr>
              <a:t>the percentage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yield.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Dalton law of Atomic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9875" marR="5080">
              <a:lnSpc>
                <a:spcPct val="108000"/>
              </a:lnSpc>
              <a:spcBef>
                <a:spcPts val="100"/>
              </a:spcBef>
            </a:pPr>
            <a:r>
              <a:rPr lang="en-US" sz="2000" spc="5" dirty="0" smtClean="0">
                <a:latin typeface="Times New Roman"/>
                <a:cs typeface="Times New Roman"/>
              </a:rPr>
              <a:t>In 1808, </a:t>
            </a:r>
            <a:r>
              <a:rPr lang="en-US" sz="2000" dirty="0" smtClean="0">
                <a:latin typeface="Times New Roman"/>
                <a:cs typeface="Times New Roman"/>
              </a:rPr>
              <a:t>Dalton published </a:t>
            </a:r>
            <a:r>
              <a:rPr lang="en-US" sz="2000" spc="-15" dirty="0" smtClean="0">
                <a:latin typeface="Times New Roman"/>
                <a:cs typeface="Times New Roman"/>
              </a:rPr>
              <a:t>‘A </a:t>
            </a:r>
            <a:r>
              <a:rPr lang="en-US" sz="2000" dirty="0" smtClean="0">
                <a:latin typeface="Times New Roman"/>
                <a:cs typeface="Times New Roman"/>
              </a:rPr>
              <a:t>New </a:t>
            </a:r>
            <a:r>
              <a:rPr lang="en-US" sz="2000" spc="-5" dirty="0" smtClean="0">
                <a:latin typeface="Times New Roman"/>
                <a:cs typeface="Times New Roman"/>
              </a:rPr>
              <a:t>System </a:t>
            </a:r>
            <a:r>
              <a:rPr lang="en-US" sz="2000" spc="-10" dirty="0" smtClean="0">
                <a:latin typeface="Times New Roman"/>
                <a:cs typeface="Times New Roman"/>
              </a:rPr>
              <a:t>of </a:t>
            </a:r>
            <a:r>
              <a:rPr lang="en-US" sz="2000" spc="-5" dirty="0" smtClean="0">
                <a:latin typeface="Times New Roman"/>
                <a:cs typeface="Times New Roman"/>
              </a:rPr>
              <a:t>Chemical  Philosophy’ in </a:t>
            </a:r>
            <a:r>
              <a:rPr lang="en-US" sz="2000" spc="-10" dirty="0" smtClean="0">
                <a:latin typeface="Times New Roman"/>
                <a:cs typeface="Times New Roman"/>
              </a:rPr>
              <a:t>which he </a:t>
            </a:r>
            <a:r>
              <a:rPr lang="en-US" sz="2000" dirty="0" smtClean="0">
                <a:latin typeface="Times New Roman"/>
                <a:cs typeface="Times New Roman"/>
              </a:rPr>
              <a:t>proposed </a:t>
            </a:r>
            <a:r>
              <a:rPr lang="en-US" sz="2000" spc="-5" dirty="0" smtClean="0">
                <a:latin typeface="Times New Roman"/>
                <a:cs typeface="Times New Roman"/>
              </a:rPr>
              <a:t>the</a:t>
            </a:r>
            <a:r>
              <a:rPr lang="en-US" sz="2000" spc="25" dirty="0" smtClean="0">
                <a:latin typeface="Times New Roman"/>
                <a:cs typeface="Times New Roman"/>
              </a:rPr>
              <a:t> </a:t>
            </a:r>
            <a:r>
              <a:rPr lang="en-US" sz="2000" spc="-5" dirty="0" smtClean="0">
                <a:latin typeface="Times New Roman"/>
                <a:cs typeface="Times New Roman"/>
              </a:rPr>
              <a:t>following: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  <a:buNone/>
              <a:tabLst>
                <a:tab pos="269875" algn="l"/>
              </a:tabLst>
            </a:pPr>
            <a:r>
              <a:rPr lang="en-US" sz="2000" spc="-50" dirty="0" smtClean="0">
                <a:latin typeface="Times New Roman"/>
                <a:cs typeface="Times New Roman"/>
              </a:rPr>
              <a:t>1.	</a:t>
            </a:r>
            <a:r>
              <a:rPr lang="en-US" sz="2000" dirty="0" smtClean="0">
                <a:latin typeface="Times New Roman"/>
                <a:cs typeface="Times New Roman"/>
              </a:rPr>
              <a:t>Matter </a:t>
            </a:r>
            <a:r>
              <a:rPr lang="en-US" sz="2000" spc="-5" dirty="0" smtClean="0">
                <a:latin typeface="Times New Roman"/>
                <a:cs typeface="Times New Roman"/>
              </a:rPr>
              <a:t>consists </a:t>
            </a:r>
            <a:r>
              <a:rPr lang="en-US" sz="2000" spc="-10" dirty="0" smtClean="0">
                <a:latin typeface="Times New Roman"/>
                <a:cs typeface="Times New Roman"/>
              </a:rPr>
              <a:t>of </a:t>
            </a:r>
            <a:r>
              <a:rPr lang="en-US" sz="2000" dirty="0" smtClean="0">
                <a:latin typeface="Times New Roman"/>
                <a:cs typeface="Times New Roman"/>
              </a:rPr>
              <a:t>indivisible</a:t>
            </a:r>
            <a:r>
              <a:rPr lang="en-US" sz="2000" spc="110" dirty="0" smtClean="0">
                <a:latin typeface="Times New Roman"/>
                <a:cs typeface="Times New Roman"/>
              </a:rPr>
              <a:t> </a:t>
            </a:r>
            <a:r>
              <a:rPr lang="en-US" sz="2000" spc="-5" dirty="0" smtClean="0">
                <a:latin typeface="Times New Roman"/>
                <a:cs typeface="Times New Roman"/>
              </a:rPr>
              <a:t>atoms.</a:t>
            </a:r>
            <a:endParaRPr lang="en-US" sz="2000" dirty="0" smtClean="0">
              <a:latin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object 8"/>
          <p:cNvSpPr txBox="1"/>
          <p:nvPr/>
        </p:nvSpPr>
        <p:spPr>
          <a:xfrm>
            <a:off x="425450" y="2971800"/>
            <a:ext cx="8032750" cy="22315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 marR="5080" indent="-257810" algn="just">
              <a:lnSpc>
                <a:spcPct val="108000"/>
              </a:lnSpc>
              <a:spcBef>
                <a:spcPts val="100"/>
              </a:spcBef>
              <a:buAutoNum type="arabicPeriod" startAt="2"/>
              <a:tabLst>
                <a:tab pos="270510" algn="l"/>
              </a:tabLst>
            </a:pPr>
            <a:r>
              <a:rPr sz="2000" spc="-5" dirty="0">
                <a:latin typeface="Times New Roman"/>
                <a:cs typeface="Times New Roman"/>
              </a:rPr>
              <a:t>All </a:t>
            </a:r>
            <a:r>
              <a:rPr sz="2000" dirty="0">
                <a:latin typeface="Times New Roman"/>
                <a:cs typeface="Times New Roman"/>
              </a:rPr>
              <a:t>the atoms of </a:t>
            </a:r>
            <a:r>
              <a:rPr sz="2000" spc="-5" dirty="0">
                <a:latin typeface="Times New Roman"/>
                <a:cs typeface="Times New Roman"/>
              </a:rPr>
              <a:t>a given element have </a:t>
            </a:r>
            <a:r>
              <a:rPr sz="2000" dirty="0">
                <a:latin typeface="Times New Roman"/>
                <a:cs typeface="Times New Roman"/>
              </a:rPr>
              <a:t>identical properties  </a:t>
            </a:r>
            <a:r>
              <a:rPr sz="2000" spc="-5" dirty="0">
                <a:latin typeface="Times New Roman"/>
                <a:cs typeface="Times New Roman"/>
              </a:rPr>
              <a:t>including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identical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mass.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Atoms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of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different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elements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differ  in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mass.</a:t>
            </a:r>
            <a:endParaRPr sz="2000">
              <a:latin typeface="Times New Roman"/>
              <a:cs typeface="Times New Roman"/>
            </a:endParaRPr>
          </a:p>
          <a:p>
            <a:pPr marL="269875" marR="6350" indent="-257810" algn="just">
              <a:lnSpc>
                <a:spcPct val="108000"/>
              </a:lnSpc>
              <a:spcBef>
                <a:spcPts val="730"/>
              </a:spcBef>
              <a:buAutoNum type="arabicPeriod" startAt="2"/>
              <a:tabLst>
                <a:tab pos="270510" algn="l"/>
              </a:tabLst>
            </a:pPr>
            <a:r>
              <a:rPr sz="2000" spc="-5" dirty="0">
                <a:latin typeface="Times New Roman"/>
                <a:cs typeface="Times New Roman"/>
              </a:rPr>
              <a:t>Compounds </a:t>
            </a:r>
            <a:r>
              <a:rPr sz="2000" spc="5" dirty="0">
                <a:latin typeface="Times New Roman"/>
                <a:cs typeface="Times New Roman"/>
              </a:rPr>
              <a:t>are </a:t>
            </a:r>
            <a:r>
              <a:rPr sz="2000" spc="-5" dirty="0">
                <a:latin typeface="Times New Roman"/>
                <a:cs typeface="Times New Roman"/>
              </a:rPr>
              <a:t>formed when atoms </a:t>
            </a:r>
            <a:r>
              <a:rPr sz="2000" spc="5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different elements  </a:t>
            </a:r>
            <a:r>
              <a:rPr sz="2000" spc="-10" dirty="0">
                <a:latin typeface="Times New Roman"/>
                <a:cs typeface="Times New Roman"/>
              </a:rPr>
              <a:t>combine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fixed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ratio.</a:t>
            </a:r>
            <a:endParaRPr sz="2000">
              <a:latin typeface="Times New Roman"/>
              <a:cs typeface="Times New Roman"/>
            </a:endParaRPr>
          </a:p>
          <a:p>
            <a:pPr marL="269875" marR="6985" indent="-257810" algn="just">
              <a:lnSpc>
                <a:spcPct val="109000"/>
              </a:lnSpc>
              <a:spcBef>
                <a:spcPts val="710"/>
              </a:spcBef>
              <a:buAutoNum type="arabicPeriod" startAt="2"/>
              <a:tabLst>
                <a:tab pos="270510" algn="l"/>
              </a:tabLst>
            </a:pPr>
            <a:r>
              <a:rPr sz="2000" spc="-5" dirty="0">
                <a:latin typeface="Times New Roman"/>
                <a:cs typeface="Times New Roman"/>
              </a:rPr>
              <a:t>Chemical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reactions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involve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reorganization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of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atoms.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These  are </a:t>
            </a:r>
            <a:r>
              <a:rPr sz="2000" spc="-5" dirty="0">
                <a:latin typeface="Times New Roman"/>
                <a:cs typeface="Times New Roman"/>
              </a:rPr>
              <a:t>neither </a:t>
            </a:r>
            <a:r>
              <a:rPr sz="2000" dirty="0">
                <a:latin typeface="Times New Roman"/>
                <a:cs typeface="Times New Roman"/>
              </a:rPr>
              <a:t>created </a:t>
            </a:r>
            <a:r>
              <a:rPr sz="2000" spc="-5" dirty="0">
                <a:latin typeface="Times New Roman"/>
                <a:cs typeface="Times New Roman"/>
              </a:rPr>
              <a:t>nor destroyed in a chemical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reaction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Matter</a:t>
            </a:r>
            <a:endParaRPr lang="en-US" dirty="0"/>
          </a:p>
        </p:txBody>
      </p:sp>
      <p:sp>
        <p:nvSpPr>
          <p:cNvPr id="4" name="object 15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7529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just">
              <a:lnSpc>
                <a:spcPct val="108500"/>
              </a:lnSpc>
              <a:spcBef>
                <a:spcPts val="114"/>
              </a:spcBef>
            </a:pPr>
            <a:r>
              <a:rPr sz="2000" spc="35" dirty="0">
                <a:latin typeface="Times New Roman"/>
                <a:cs typeface="Times New Roman"/>
              </a:rPr>
              <a:t>Matter </a:t>
            </a:r>
            <a:r>
              <a:rPr sz="2000" spc="15" dirty="0">
                <a:latin typeface="Times New Roman"/>
                <a:cs typeface="Times New Roman"/>
              </a:rPr>
              <a:t>is </a:t>
            </a:r>
            <a:r>
              <a:rPr sz="2000" spc="35" dirty="0">
                <a:latin typeface="Times New Roman"/>
                <a:cs typeface="Times New Roman"/>
              </a:rPr>
              <a:t>defined </a:t>
            </a:r>
            <a:r>
              <a:rPr sz="2000" spc="15" dirty="0">
                <a:latin typeface="Times New Roman"/>
                <a:cs typeface="Times New Roman"/>
              </a:rPr>
              <a:t>as </a:t>
            </a:r>
            <a:r>
              <a:rPr sz="2000" spc="30" dirty="0">
                <a:latin typeface="Times New Roman"/>
                <a:cs typeface="Times New Roman"/>
              </a:rPr>
              <a:t>any thing that </a:t>
            </a:r>
            <a:r>
              <a:rPr sz="2000" spc="40" dirty="0">
                <a:latin typeface="Times New Roman"/>
                <a:cs typeface="Times New Roman"/>
              </a:rPr>
              <a:t>occupies </a:t>
            </a:r>
            <a:r>
              <a:rPr sz="2000" spc="30" dirty="0">
                <a:latin typeface="Times New Roman"/>
                <a:cs typeface="Times New Roman"/>
              </a:rPr>
              <a:t>space </a:t>
            </a:r>
            <a:r>
              <a:rPr sz="2000" spc="3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possesses </a:t>
            </a:r>
            <a:r>
              <a:rPr sz="2000" spc="-10" dirty="0">
                <a:latin typeface="Times New Roman"/>
                <a:cs typeface="Times New Roman"/>
              </a:rPr>
              <a:t>mass </a:t>
            </a: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-10" dirty="0">
                <a:latin typeface="Times New Roman"/>
                <a:cs typeface="Times New Roman"/>
              </a:rPr>
              <a:t>the </a:t>
            </a:r>
            <a:r>
              <a:rPr sz="2000" dirty="0">
                <a:latin typeface="Times New Roman"/>
                <a:cs typeface="Times New Roman"/>
              </a:rPr>
              <a:t>presence </a:t>
            </a:r>
            <a:r>
              <a:rPr sz="2000" spc="5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which </a:t>
            </a:r>
            <a:r>
              <a:rPr sz="2000" dirty="0">
                <a:latin typeface="Times New Roman"/>
                <a:cs typeface="Times New Roman"/>
              </a:rPr>
              <a:t>can </a:t>
            </a:r>
            <a:r>
              <a:rPr sz="2000" spc="5" dirty="0">
                <a:latin typeface="Times New Roman"/>
                <a:cs typeface="Times New Roman"/>
              </a:rPr>
              <a:t>be </a:t>
            </a:r>
            <a:r>
              <a:rPr sz="2000" dirty="0">
                <a:latin typeface="Times New Roman"/>
                <a:cs typeface="Times New Roman"/>
              </a:rPr>
              <a:t>felt by  </a:t>
            </a:r>
            <a:r>
              <a:rPr sz="2000" spc="-10" dirty="0">
                <a:latin typeface="Times New Roman"/>
                <a:cs typeface="Times New Roman"/>
              </a:rPr>
              <a:t>any </a:t>
            </a:r>
            <a:r>
              <a:rPr sz="2000" spc="-5" dirty="0">
                <a:latin typeface="Times New Roman"/>
                <a:cs typeface="Times New Roman"/>
              </a:rPr>
              <a:t>one </a:t>
            </a:r>
            <a:r>
              <a:rPr sz="2000" spc="10" dirty="0">
                <a:latin typeface="Times New Roman"/>
                <a:cs typeface="Times New Roman"/>
              </a:rPr>
              <a:t>or </a:t>
            </a:r>
            <a:r>
              <a:rPr sz="2000" dirty="0">
                <a:latin typeface="Times New Roman"/>
                <a:cs typeface="Times New Roman"/>
              </a:rPr>
              <a:t>more </a:t>
            </a:r>
            <a:r>
              <a:rPr sz="2000" spc="5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our </a:t>
            </a:r>
            <a:r>
              <a:rPr sz="2000" dirty="0">
                <a:latin typeface="Times New Roman"/>
                <a:cs typeface="Times New Roman"/>
              </a:rPr>
              <a:t>five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senses.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2000" spc="-5" dirty="0">
                <a:latin typeface="Times New Roman"/>
                <a:cs typeface="Times New Roman"/>
              </a:rPr>
              <a:t>Matter </a:t>
            </a:r>
            <a:r>
              <a:rPr sz="2000" dirty="0">
                <a:latin typeface="Times New Roman"/>
                <a:cs typeface="Times New Roman"/>
              </a:rPr>
              <a:t>can </a:t>
            </a:r>
            <a:r>
              <a:rPr sz="2000" spc="-5" dirty="0">
                <a:latin typeface="Times New Roman"/>
                <a:cs typeface="Times New Roman"/>
              </a:rPr>
              <a:t>exist </a:t>
            </a:r>
            <a:r>
              <a:rPr sz="2000" spc="-10" dirty="0">
                <a:latin typeface="Times New Roman"/>
                <a:cs typeface="Times New Roman"/>
              </a:rPr>
              <a:t>in </a:t>
            </a:r>
            <a:r>
              <a:rPr sz="2000" spc="-5" dirty="0">
                <a:latin typeface="Times New Roman"/>
                <a:cs typeface="Times New Roman"/>
              </a:rPr>
              <a:t>3 physical </a:t>
            </a:r>
            <a:r>
              <a:rPr sz="2000" dirty="0">
                <a:latin typeface="Times New Roman"/>
                <a:cs typeface="Times New Roman"/>
              </a:rPr>
              <a:t>states </a:t>
            </a:r>
            <a:r>
              <a:rPr sz="2000" spc="-10" dirty="0">
                <a:latin typeface="Times New Roman"/>
                <a:cs typeface="Times New Roman"/>
              </a:rPr>
              <a:t>viz. </a:t>
            </a:r>
            <a:r>
              <a:rPr sz="2000" dirty="0">
                <a:latin typeface="Times New Roman"/>
                <a:cs typeface="Times New Roman"/>
              </a:rPr>
              <a:t>solid, liquid,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gas.</a:t>
            </a:r>
            <a:endParaRPr sz="20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8500"/>
              </a:lnSpc>
              <a:spcBef>
                <a:spcPts val="430"/>
              </a:spcBef>
            </a:pPr>
            <a:r>
              <a:rPr sz="2000" spc="10" dirty="0">
                <a:latin typeface="Times New Roman"/>
                <a:cs typeface="Times New Roman"/>
              </a:rPr>
              <a:t>Solid </a:t>
            </a:r>
            <a:r>
              <a:rPr sz="2000" spc="-5" dirty="0">
                <a:latin typeface="Times New Roman"/>
                <a:cs typeface="Times New Roman"/>
              </a:rPr>
              <a:t>- a </a:t>
            </a:r>
            <a:r>
              <a:rPr sz="2000" dirty="0">
                <a:latin typeface="Times New Roman"/>
                <a:cs typeface="Times New Roman"/>
              </a:rPr>
              <a:t>substance </a:t>
            </a:r>
            <a:r>
              <a:rPr sz="2000" spc="-5" dirty="0">
                <a:latin typeface="Times New Roman"/>
                <a:cs typeface="Times New Roman"/>
              </a:rPr>
              <a:t>is </a:t>
            </a:r>
            <a:r>
              <a:rPr sz="2000" dirty="0">
                <a:latin typeface="Times New Roman"/>
                <a:cs typeface="Times New Roman"/>
              </a:rPr>
              <a:t>said to </a:t>
            </a:r>
            <a:r>
              <a:rPr sz="2000" spc="5" dirty="0">
                <a:latin typeface="Times New Roman"/>
                <a:cs typeface="Times New Roman"/>
              </a:rPr>
              <a:t>be </a:t>
            </a:r>
            <a:r>
              <a:rPr sz="2000" dirty="0">
                <a:latin typeface="Times New Roman"/>
                <a:cs typeface="Times New Roman"/>
              </a:rPr>
              <a:t>solid if it possesses </a:t>
            </a:r>
            <a:r>
              <a:rPr sz="2000" spc="-5" dirty="0">
                <a:latin typeface="Times New Roman"/>
                <a:cs typeface="Times New Roman"/>
              </a:rPr>
              <a:t>a  definite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volume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and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definite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shape,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e.g.,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sugar,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iron,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gold,  </a:t>
            </a:r>
            <a:r>
              <a:rPr sz="2000" spc="-10" dirty="0">
                <a:latin typeface="Times New Roman"/>
                <a:cs typeface="Times New Roman"/>
              </a:rPr>
              <a:t>wood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etc.</a:t>
            </a:r>
            <a:endParaRPr sz="20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08300"/>
              </a:lnSpc>
              <a:spcBef>
                <a:spcPts val="425"/>
              </a:spcBef>
            </a:pPr>
            <a:r>
              <a:rPr sz="2000" spc="30" dirty="0">
                <a:latin typeface="Times New Roman"/>
                <a:cs typeface="Times New Roman"/>
              </a:rPr>
              <a:t>Liquid- </a:t>
            </a:r>
            <a:r>
              <a:rPr sz="2000" spc="-5" dirty="0">
                <a:latin typeface="Times New Roman"/>
                <a:cs typeface="Times New Roman"/>
              </a:rPr>
              <a:t>A </a:t>
            </a:r>
            <a:r>
              <a:rPr sz="2000" dirty="0">
                <a:latin typeface="Times New Roman"/>
                <a:cs typeface="Times New Roman"/>
              </a:rPr>
              <a:t>substance is said </a:t>
            </a:r>
            <a:r>
              <a:rPr sz="2000" spc="-10" dirty="0">
                <a:latin typeface="Times New Roman"/>
                <a:cs typeface="Times New Roman"/>
              </a:rPr>
              <a:t>to </a:t>
            </a:r>
            <a:r>
              <a:rPr sz="2000" spc="5" dirty="0">
                <a:latin typeface="Times New Roman"/>
                <a:cs typeface="Times New Roman"/>
              </a:rPr>
              <a:t>be </a:t>
            </a:r>
            <a:r>
              <a:rPr sz="2000" dirty="0">
                <a:latin typeface="Times New Roman"/>
                <a:cs typeface="Times New Roman"/>
              </a:rPr>
              <a:t>liquid, if </a:t>
            </a:r>
            <a:r>
              <a:rPr sz="2000" spc="-5" dirty="0">
                <a:latin typeface="Times New Roman"/>
                <a:cs typeface="Times New Roman"/>
              </a:rPr>
              <a:t>it </a:t>
            </a:r>
            <a:r>
              <a:rPr sz="2000" dirty="0">
                <a:latin typeface="Times New Roman"/>
                <a:cs typeface="Times New Roman"/>
              </a:rPr>
              <a:t>possesses </a:t>
            </a:r>
            <a:r>
              <a:rPr sz="2000" spc="-5" dirty="0">
                <a:latin typeface="Times New Roman"/>
                <a:cs typeface="Times New Roman"/>
              </a:rPr>
              <a:t>a  definite volume but </a:t>
            </a:r>
            <a:r>
              <a:rPr sz="2000" spc="5" dirty="0">
                <a:latin typeface="Times New Roman"/>
                <a:cs typeface="Times New Roman"/>
              </a:rPr>
              <a:t>no </a:t>
            </a:r>
            <a:r>
              <a:rPr sz="2000" spc="-5" dirty="0">
                <a:latin typeface="Times New Roman"/>
                <a:cs typeface="Times New Roman"/>
              </a:rPr>
              <a:t>definite </a:t>
            </a:r>
            <a:r>
              <a:rPr sz="2000" dirty="0">
                <a:latin typeface="Times New Roman"/>
                <a:cs typeface="Times New Roman"/>
              </a:rPr>
              <a:t>shape. </a:t>
            </a:r>
            <a:r>
              <a:rPr sz="2000" spc="5" dirty="0">
                <a:latin typeface="Times New Roman"/>
                <a:cs typeface="Times New Roman"/>
              </a:rPr>
              <a:t>They </a:t>
            </a:r>
            <a:r>
              <a:rPr sz="2000" dirty="0">
                <a:latin typeface="Times New Roman"/>
                <a:cs typeface="Times New Roman"/>
              </a:rPr>
              <a:t>take up </a:t>
            </a:r>
            <a:r>
              <a:rPr sz="2000" spc="-5" dirty="0">
                <a:latin typeface="Times New Roman"/>
                <a:cs typeface="Times New Roman"/>
              </a:rPr>
              <a:t>the  </a:t>
            </a:r>
            <a:r>
              <a:rPr sz="2000" dirty="0">
                <a:latin typeface="Times New Roman"/>
                <a:cs typeface="Times New Roman"/>
              </a:rPr>
              <a:t>shape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vessel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which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they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are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put,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e.g.,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water,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milk,  </a:t>
            </a:r>
            <a:r>
              <a:rPr sz="2000" spc="-10" dirty="0">
                <a:latin typeface="Times New Roman"/>
                <a:cs typeface="Times New Roman"/>
              </a:rPr>
              <a:t>oil, </a:t>
            </a:r>
            <a:r>
              <a:rPr sz="2000" spc="-15" dirty="0">
                <a:latin typeface="Times New Roman"/>
                <a:cs typeface="Times New Roman"/>
              </a:rPr>
              <a:t>mercury, </a:t>
            </a:r>
            <a:r>
              <a:rPr sz="2000" spc="-5" dirty="0">
                <a:latin typeface="Times New Roman"/>
                <a:cs typeface="Times New Roman"/>
              </a:rPr>
              <a:t>alcohol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etc.</a:t>
            </a:r>
            <a:endParaRPr sz="2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8300"/>
              </a:lnSpc>
              <a:spcBef>
                <a:spcPts val="430"/>
              </a:spcBef>
            </a:pPr>
            <a:r>
              <a:rPr sz="2000" spc="20" dirty="0">
                <a:latin typeface="Times New Roman"/>
                <a:cs typeface="Times New Roman"/>
              </a:rPr>
              <a:t>Gas-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substance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is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said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to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be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gaseous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if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it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neither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possesses  definite volume nor a </a:t>
            </a:r>
            <a:r>
              <a:rPr sz="2000" dirty="0">
                <a:latin typeface="Times New Roman"/>
                <a:cs typeface="Times New Roman"/>
              </a:rPr>
              <a:t>definite shape. This is </a:t>
            </a:r>
            <a:r>
              <a:rPr sz="2000" spc="-5" dirty="0">
                <a:latin typeface="Times New Roman"/>
                <a:cs typeface="Times New Roman"/>
              </a:rPr>
              <a:t>because </a:t>
            </a:r>
            <a:r>
              <a:rPr sz="2000" dirty="0">
                <a:latin typeface="Times New Roman"/>
                <a:cs typeface="Times New Roman"/>
              </a:rPr>
              <a:t>they  </a:t>
            </a:r>
            <a:r>
              <a:rPr sz="2000" spc="-15" dirty="0">
                <a:latin typeface="Times New Roman"/>
                <a:cs typeface="Times New Roman"/>
              </a:rPr>
              <a:t>fill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up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the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whole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vessel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which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they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are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put,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e.g.,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hydrogen,  </a:t>
            </a:r>
            <a:r>
              <a:rPr sz="2000" spc="-5" dirty="0">
                <a:latin typeface="Times New Roman"/>
                <a:cs typeface="Times New Roman"/>
              </a:rPr>
              <a:t>oxygen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etc.</a:t>
            </a:r>
            <a:endParaRPr sz="2000">
              <a:latin typeface="Times New Roman"/>
              <a:cs typeface="Times New Roman"/>
            </a:endParaRPr>
          </a:p>
          <a:p>
            <a:pPr marL="12700" marR="8890" algn="just">
              <a:lnSpc>
                <a:spcPct val="109000"/>
              </a:lnSpc>
              <a:spcBef>
                <a:spcPts val="420"/>
              </a:spcBef>
            </a:pPr>
            <a:r>
              <a:rPr sz="2000" spc="15" dirty="0">
                <a:latin typeface="Times New Roman"/>
                <a:cs typeface="Times New Roman"/>
              </a:rPr>
              <a:t>The three </a:t>
            </a:r>
            <a:r>
              <a:rPr sz="2000" spc="20" dirty="0">
                <a:latin typeface="Times New Roman"/>
                <a:cs typeface="Times New Roman"/>
              </a:rPr>
              <a:t>states </a:t>
            </a:r>
            <a:r>
              <a:rPr sz="2000" spc="15" dirty="0">
                <a:latin typeface="Times New Roman"/>
                <a:cs typeface="Times New Roman"/>
              </a:rPr>
              <a:t>are </a:t>
            </a:r>
            <a:r>
              <a:rPr sz="2000" spc="20" dirty="0">
                <a:latin typeface="Times New Roman"/>
                <a:cs typeface="Times New Roman"/>
              </a:rPr>
              <a:t>interconvertible </a:t>
            </a:r>
            <a:r>
              <a:rPr sz="2000" spc="10" dirty="0">
                <a:latin typeface="Times New Roman"/>
                <a:cs typeface="Times New Roman"/>
              </a:rPr>
              <a:t>by </a:t>
            </a:r>
            <a:r>
              <a:rPr sz="2000" spc="15" dirty="0">
                <a:latin typeface="Times New Roman"/>
                <a:cs typeface="Times New Roman"/>
              </a:rPr>
              <a:t>changing </a:t>
            </a:r>
            <a:r>
              <a:rPr sz="2000" spc="10" dirty="0">
                <a:latin typeface="Times New Roman"/>
                <a:cs typeface="Times New Roman"/>
              </a:rPr>
              <a:t>the  </a:t>
            </a:r>
            <a:r>
              <a:rPr sz="2000" dirty="0">
                <a:latin typeface="Times New Roman"/>
                <a:cs typeface="Times New Roman"/>
              </a:rPr>
              <a:t>conditions </a:t>
            </a:r>
            <a:r>
              <a:rPr sz="2000" spc="-1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temperature </a:t>
            </a:r>
            <a:r>
              <a:rPr sz="2000" dirty="0">
                <a:latin typeface="Times New Roman"/>
                <a:cs typeface="Times New Roman"/>
              </a:rPr>
              <a:t>and pressure as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follows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 and Weight</a:t>
            </a:r>
            <a:endParaRPr lang="en-US" dirty="0"/>
          </a:p>
        </p:txBody>
      </p:sp>
      <p:sp>
        <p:nvSpPr>
          <p:cNvPr id="4" name="object 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12599"/>
              </a:lnSpc>
              <a:spcBef>
                <a:spcPts val="105"/>
              </a:spcBef>
            </a:pPr>
            <a:r>
              <a:rPr spc="35" dirty="0">
                <a:latin typeface="Times New Roman"/>
                <a:cs typeface="Times New Roman"/>
              </a:rPr>
              <a:t>Mass </a:t>
            </a:r>
            <a:r>
              <a:rPr spc="5" dirty="0">
                <a:latin typeface="Times New Roman"/>
                <a:cs typeface="Times New Roman"/>
              </a:rPr>
              <a:t>of </a:t>
            </a:r>
            <a:r>
              <a:rPr spc="-5" dirty="0">
                <a:latin typeface="Times New Roman"/>
                <a:cs typeface="Times New Roman"/>
              </a:rPr>
              <a:t>a substance </a:t>
            </a:r>
            <a:r>
              <a:rPr dirty="0">
                <a:latin typeface="Times New Roman"/>
                <a:cs typeface="Times New Roman"/>
              </a:rPr>
              <a:t>is the </a:t>
            </a:r>
            <a:r>
              <a:rPr spc="-5" dirty="0">
                <a:latin typeface="Times New Roman"/>
                <a:cs typeface="Times New Roman"/>
              </a:rPr>
              <a:t>amount </a:t>
            </a:r>
            <a:r>
              <a:rPr spc="-10" dirty="0">
                <a:latin typeface="Times New Roman"/>
                <a:cs typeface="Times New Roman"/>
              </a:rPr>
              <a:t>of </a:t>
            </a:r>
            <a:r>
              <a:rPr spc="-5" dirty="0">
                <a:latin typeface="Times New Roman"/>
                <a:cs typeface="Times New Roman"/>
              </a:rPr>
              <a:t>matter </a:t>
            </a:r>
            <a:r>
              <a:rPr dirty="0">
                <a:latin typeface="Times New Roman"/>
                <a:cs typeface="Times New Roman"/>
              </a:rPr>
              <a:t>present in </a:t>
            </a:r>
            <a:r>
              <a:rPr spc="-5" dirty="0">
                <a:latin typeface="Times New Roman"/>
                <a:cs typeface="Times New Roman"/>
              </a:rPr>
              <a:t>it  </a:t>
            </a:r>
            <a:r>
              <a:rPr spc="-10" dirty="0">
                <a:latin typeface="Times New Roman"/>
                <a:cs typeface="Times New Roman"/>
              </a:rPr>
              <a:t>while </a:t>
            </a:r>
            <a:r>
              <a:rPr spc="20" dirty="0">
                <a:latin typeface="Times New Roman"/>
                <a:cs typeface="Times New Roman"/>
              </a:rPr>
              <a:t>weight </a:t>
            </a:r>
            <a:r>
              <a:rPr dirty="0">
                <a:latin typeface="Times New Roman"/>
                <a:cs typeface="Times New Roman"/>
              </a:rPr>
              <a:t>is the force exerted by </a:t>
            </a:r>
            <a:r>
              <a:rPr spc="-5" dirty="0">
                <a:latin typeface="Times New Roman"/>
                <a:cs typeface="Times New Roman"/>
              </a:rPr>
              <a:t>gravity </a:t>
            </a:r>
            <a:r>
              <a:rPr spc="5" dirty="0">
                <a:latin typeface="Times New Roman"/>
                <a:cs typeface="Times New Roman"/>
              </a:rPr>
              <a:t>on </a:t>
            </a:r>
            <a:r>
              <a:rPr dirty="0">
                <a:latin typeface="Times New Roman"/>
                <a:cs typeface="Times New Roman"/>
              </a:rPr>
              <a:t>an </a:t>
            </a:r>
            <a:r>
              <a:rPr spc="5" dirty="0">
                <a:latin typeface="Times New Roman"/>
                <a:cs typeface="Times New Roman"/>
              </a:rPr>
              <a:t>object.  The </a:t>
            </a:r>
            <a:r>
              <a:rPr spc="-5" dirty="0">
                <a:latin typeface="Times New Roman"/>
                <a:cs typeface="Times New Roman"/>
              </a:rPr>
              <a:t>mass </a:t>
            </a:r>
            <a:r>
              <a:rPr dirty="0">
                <a:latin typeface="Times New Roman"/>
                <a:cs typeface="Times New Roman"/>
              </a:rPr>
              <a:t>of </a:t>
            </a:r>
            <a:r>
              <a:rPr spc="-5" dirty="0">
                <a:latin typeface="Times New Roman"/>
                <a:cs typeface="Times New Roman"/>
              </a:rPr>
              <a:t>a </a:t>
            </a:r>
            <a:r>
              <a:rPr dirty="0">
                <a:latin typeface="Times New Roman"/>
                <a:cs typeface="Times New Roman"/>
              </a:rPr>
              <a:t>substance is </a:t>
            </a:r>
            <a:r>
              <a:rPr spc="5" dirty="0">
                <a:latin typeface="Times New Roman"/>
                <a:cs typeface="Times New Roman"/>
              </a:rPr>
              <a:t>constant </a:t>
            </a:r>
            <a:r>
              <a:rPr dirty="0">
                <a:latin typeface="Times New Roman"/>
                <a:cs typeface="Times New Roman"/>
              </a:rPr>
              <a:t>whereas its </a:t>
            </a:r>
            <a:r>
              <a:rPr spc="-5" dirty="0">
                <a:latin typeface="Times New Roman"/>
                <a:cs typeface="Times New Roman"/>
              </a:rPr>
              <a:t>weight  </a:t>
            </a:r>
            <a:r>
              <a:rPr spc="-10" dirty="0">
                <a:latin typeface="Times New Roman"/>
                <a:cs typeface="Times New Roman"/>
              </a:rPr>
              <a:t>may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vary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from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one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place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to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another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due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to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change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Times New Roman"/>
                <a:cs typeface="Times New Roman"/>
              </a:rPr>
              <a:t>in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Times New Roman"/>
                <a:cs typeface="Times New Roman"/>
              </a:rPr>
              <a:t>gravity.  </a:t>
            </a:r>
            <a:r>
              <a:rPr dirty="0">
                <a:latin typeface="Times New Roman"/>
                <a:cs typeface="Times New Roman"/>
              </a:rPr>
              <a:t>The </a:t>
            </a:r>
            <a:r>
              <a:rPr spc="15" dirty="0">
                <a:latin typeface="Times New Roman"/>
                <a:cs typeface="Times New Roman"/>
              </a:rPr>
              <a:t>SI </a:t>
            </a:r>
            <a:r>
              <a:rPr spc="45" dirty="0">
                <a:latin typeface="Times New Roman"/>
                <a:cs typeface="Times New Roman"/>
              </a:rPr>
              <a:t>unit </a:t>
            </a:r>
            <a:r>
              <a:rPr spc="5" dirty="0">
                <a:latin typeface="Times New Roman"/>
                <a:cs typeface="Times New Roman"/>
              </a:rPr>
              <a:t>of </a:t>
            </a:r>
            <a:r>
              <a:rPr spc="-10" dirty="0">
                <a:latin typeface="Times New Roman"/>
                <a:cs typeface="Times New Roman"/>
              </a:rPr>
              <a:t>mass </a:t>
            </a:r>
            <a:r>
              <a:rPr spc="-5" dirty="0">
                <a:latin typeface="Times New Roman"/>
                <a:cs typeface="Times New Roman"/>
              </a:rPr>
              <a:t>is </a:t>
            </a:r>
            <a:r>
              <a:rPr dirty="0">
                <a:latin typeface="Times New Roman"/>
                <a:cs typeface="Times New Roman"/>
              </a:rPr>
              <a:t>the </a:t>
            </a:r>
            <a:r>
              <a:rPr spc="35" dirty="0">
                <a:latin typeface="Times New Roman"/>
                <a:cs typeface="Times New Roman"/>
              </a:rPr>
              <a:t>kilogram </a:t>
            </a:r>
            <a:r>
              <a:rPr dirty="0">
                <a:latin typeface="Times New Roman"/>
                <a:cs typeface="Times New Roman"/>
              </a:rPr>
              <a:t>(kg). </a:t>
            </a:r>
            <a:r>
              <a:rPr spc="-5" dirty="0">
                <a:latin typeface="Times New Roman"/>
                <a:cs typeface="Times New Roman"/>
              </a:rPr>
              <a:t>The </a:t>
            </a:r>
            <a:r>
              <a:rPr spc="15" dirty="0">
                <a:latin typeface="Times New Roman"/>
                <a:cs typeface="Times New Roman"/>
              </a:rPr>
              <a:t>SI </a:t>
            </a:r>
            <a:r>
              <a:rPr spc="30" dirty="0">
                <a:latin typeface="Times New Roman"/>
                <a:cs typeface="Times New Roman"/>
              </a:rPr>
              <a:t>derived  </a:t>
            </a:r>
            <a:r>
              <a:rPr spc="40" dirty="0">
                <a:latin typeface="Times New Roman"/>
                <a:cs typeface="Times New Roman"/>
              </a:rPr>
              <a:t>unit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(unit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derived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from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SI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base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units)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of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weight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is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25" dirty="0">
                <a:latin typeface="Times New Roman"/>
                <a:cs typeface="Times New Roman"/>
              </a:rPr>
              <a:t>newton.</a:t>
            </a:r>
            <a:endParaRPr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</a:t>
            </a:r>
            <a:endParaRPr lang="en-US" dirty="0"/>
          </a:p>
        </p:txBody>
      </p:sp>
      <p:sp>
        <p:nvSpPr>
          <p:cNvPr id="4" name="object 15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2970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985" algn="just">
              <a:lnSpc>
                <a:spcPct val="112500"/>
              </a:lnSpc>
              <a:spcBef>
                <a:spcPts val="95"/>
              </a:spcBef>
            </a:pPr>
            <a:r>
              <a:rPr spc="80" smtClean="0">
                <a:latin typeface="Times New Roman"/>
                <a:cs typeface="Times New Roman"/>
              </a:rPr>
              <a:t>Temperature </a:t>
            </a:r>
            <a:r>
              <a:rPr spc="15" dirty="0">
                <a:latin typeface="Times New Roman"/>
                <a:cs typeface="Times New Roman"/>
              </a:rPr>
              <a:t>is </a:t>
            </a:r>
            <a:r>
              <a:rPr spc="-5" dirty="0">
                <a:latin typeface="Times New Roman"/>
                <a:cs typeface="Times New Roman"/>
              </a:rPr>
              <a:t>a </a:t>
            </a:r>
            <a:r>
              <a:rPr spc="40" dirty="0">
                <a:latin typeface="Times New Roman"/>
                <a:cs typeface="Times New Roman"/>
              </a:rPr>
              <a:t>physical </a:t>
            </a:r>
            <a:r>
              <a:rPr spc="45" dirty="0">
                <a:latin typeface="Times New Roman"/>
                <a:cs typeface="Times New Roman"/>
              </a:rPr>
              <a:t>property </a:t>
            </a:r>
            <a:r>
              <a:rPr spc="20" dirty="0">
                <a:latin typeface="Times New Roman"/>
                <a:cs typeface="Times New Roman"/>
              </a:rPr>
              <a:t>of </a:t>
            </a:r>
            <a:r>
              <a:rPr spc="35" dirty="0">
                <a:latin typeface="Times New Roman"/>
                <a:cs typeface="Times New Roman"/>
              </a:rPr>
              <a:t>matter </a:t>
            </a:r>
            <a:r>
              <a:rPr spc="40" dirty="0">
                <a:latin typeface="Times New Roman"/>
                <a:cs typeface="Times New Roman"/>
              </a:rPr>
              <a:t>that  </a:t>
            </a:r>
            <a:r>
              <a:rPr dirty="0">
                <a:latin typeface="Times New Roman"/>
                <a:cs typeface="Times New Roman"/>
              </a:rPr>
              <a:t>quantitatively expresses the </a:t>
            </a:r>
            <a:r>
              <a:rPr spc="-5" dirty="0">
                <a:latin typeface="Times New Roman"/>
                <a:cs typeface="Times New Roman"/>
              </a:rPr>
              <a:t>common </a:t>
            </a:r>
            <a:r>
              <a:rPr dirty="0">
                <a:latin typeface="Times New Roman"/>
                <a:cs typeface="Times New Roman"/>
              </a:rPr>
              <a:t>notions </a:t>
            </a:r>
            <a:r>
              <a:rPr spc="-10" dirty="0">
                <a:latin typeface="Times New Roman"/>
                <a:cs typeface="Times New Roman"/>
              </a:rPr>
              <a:t>of </a:t>
            </a:r>
            <a:r>
              <a:rPr spc="5" dirty="0">
                <a:latin typeface="Times New Roman"/>
                <a:cs typeface="Times New Roman"/>
              </a:rPr>
              <a:t>hot </a:t>
            </a:r>
            <a:r>
              <a:rPr spc="-5" dirty="0">
                <a:latin typeface="Times New Roman"/>
                <a:cs typeface="Times New Roman"/>
              </a:rPr>
              <a:t>and  </a:t>
            </a:r>
            <a:r>
              <a:rPr spc="-10" dirty="0">
                <a:latin typeface="Times New Roman"/>
                <a:cs typeface="Times New Roman"/>
              </a:rPr>
              <a:t>cold.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There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are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three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Times New Roman"/>
                <a:cs typeface="Times New Roman"/>
              </a:rPr>
              <a:t>common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scales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to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Times New Roman"/>
                <a:cs typeface="Times New Roman"/>
              </a:rPr>
              <a:t>measure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temperature</a:t>
            </a:r>
            <a:endParaRPr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40"/>
              </a:spcBef>
            </a:pPr>
            <a:r>
              <a:rPr spc="-5" dirty="0">
                <a:latin typeface="Times New Roman"/>
                <a:cs typeface="Times New Roman"/>
              </a:rPr>
              <a:t>—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°C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(degree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Times New Roman"/>
                <a:cs typeface="Times New Roman"/>
              </a:rPr>
              <a:t>celsius),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20" dirty="0">
                <a:latin typeface="Times New Roman"/>
                <a:cs typeface="Times New Roman"/>
              </a:rPr>
              <a:t>°F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(degree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Times New Roman"/>
                <a:cs typeface="Times New Roman"/>
              </a:rPr>
              <a:t>fahrenheit)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and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K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Times New Roman"/>
                <a:cs typeface="Times New Roman"/>
              </a:rPr>
              <a:t>(kelvin).</a:t>
            </a:r>
            <a:endParaRPr>
              <a:latin typeface="Times New Roman"/>
              <a:cs typeface="Times New Roman"/>
            </a:endParaRPr>
          </a:p>
          <a:p>
            <a:pPr marL="12700" marR="5080" algn="just">
              <a:lnSpc>
                <a:spcPct val="112000"/>
              </a:lnSpc>
              <a:spcBef>
                <a:spcPts val="15"/>
              </a:spcBef>
            </a:pPr>
            <a:r>
              <a:rPr dirty="0">
                <a:latin typeface="Times New Roman"/>
                <a:cs typeface="Times New Roman"/>
              </a:rPr>
              <a:t>The temperature </a:t>
            </a:r>
            <a:r>
              <a:rPr spc="5" dirty="0">
                <a:latin typeface="Times New Roman"/>
                <a:cs typeface="Times New Roman"/>
              </a:rPr>
              <a:t>on </a:t>
            </a:r>
            <a:r>
              <a:rPr spc="-10" dirty="0">
                <a:latin typeface="Times New Roman"/>
                <a:cs typeface="Times New Roman"/>
              </a:rPr>
              <a:t>two </a:t>
            </a:r>
            <a:r>
              <a:rPr dirty="0">
                <a:latin typeface="Times New Roman"/>
                <a:cs typeface="Times New Roman"/>
              </a:rPr>
              <a:t>scales is related </a:t>
            </a:r>
            <a:r>
              <a:rPr spc="-5" dirty="0">
                <a:latin typeface="Times New Roman"/>
                <a:cs typeface="Times New Roman"/>
              </a:rPr>
              <a:t>to </a:t>
            </a:r>
            <a:r>
              <a:rPr dirty="0">
                <a:latin typeface="Times New Roman"/>
                <a:cs typeface="Times New Roman"/>
              </a:rPr>
              <a:t>each other </a:t>
            </a:r>
            <a:r>
              <a:rPr spc="5" dirty="0">
                <a:latin typeface="Times New Roman"/>
                <a:cs typeface="Times New Roman"/>
              </a:rPr>
              <a:t>by  </a:t>
            </a:r>
            <a:r>
              <a:rPr dirty="0">
                <a:latin typeface="Times New Roman"/>
                <a:cs typeface="Times New Roman"/>
              </a:rPr>
              <a:t>the </a:t>
            </a:r>
            <a:r>
              <a:rPr spc="-5" dirty="0">
                <a:latin typeface="Times New Roman"/>
                <a:cs typeface="Times New Roman"/>
              </a:rPr>
              <a:t>following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relationship</a:t>
            </a:r>
            <a:r>
              <a:rPr sz="1000" dirty="0"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conservation of mass</a:t>
            </a:r>
            <a:endParaRPr lang="en-US" dirty="0"/>
          </a:p>
        </p:txBody>
      </p:sp>
      <p:sp>
        <p:nvSpPr>
          <p:cNvPr id="4" name="object 20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8487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16500"/>
              </a:lnSpc>
              <a:spcBef>
                <a:spcPts val="105"/>
              </a:spcBef>
            </a:pPr>
            <a:r>
              <a:rPr sz="3600" spc="-5" dirty="0">
                <a:latin typeface="Times New Roman"/>
                <a:cs typeface="Times New Roman"/>
              </a:rPr>
              <a:t>“In a chemical </a:t>
            </a:r>
            <a:r>
              <a:rPr sz="3600" dirty="0">
                <a:latin typeface="Times New Roman"/>
                <a:cs typeface="Times New Roman"/>
              </a:rPr>
              <a:t>reaction the </a:t>
            </a:r>
            <a:r>
              <a:rPr sz="3600" spc="-10" dirty="0">
                <a:latin typeface="Times New Roman"/>
                <a:cs typeface="Times New Roman"/>
              </a:rPr>
              <a:t>mass </a:t>
            </a:r>
            <a:r>
              <a:rPr sz="3600" spc="5" dirty="0">
                <a:latin typeface="Times New Roman"/>
                <a:cs typeface="Times New Roman"/>
              </a:rPr>
              <a:t>of </a:t>
            </a:r>
            <a:r>
              <a:rPr sz="3600" dirty="0">
                <a:latin typeface="Times New Roman"/>
                <a:cs typeface="Times New Roman"/>
              </a:rPr>
              <a:t>reactants </a:t>
            </a:r>
            <a:r>
              <a:rPr sz="3600" spc="-5" dirty="0">
                <a:latin typeface="Times New Roman"/>
                <a:cs typeface="Times New Roman"/>
              </a:rPr>
              <a:t>consumed  </a:t>
            </a:r>
            <a:r>
              <a:rPr sz="3600" spc="-10" dirty="0">
                <a:latin typeface="Times New Roman"/>
                <a:cs typeface="Times New Roman"/>
              </a:rPr>
              <a:t>and mass of </a:t>
            </a:r>
            <a:r>
              <a:rPr sz="3600" spc="-5" dirty="0">
                <a:latin typeface="Times New Roman"/>
                <a:cs typeface="Times New Roman"/>
              </a:rPr>
              <a:t>the </a:t>
            </a:r>
            <a:r>
              <a:rPr sz="3600" dirty="0">
                <a:latin typeface="Times New Roman"/>
                <a:cs typeface="Times New Roman"/>
              </a:rPr>
              <a:t>products </a:t>
            </a:r>
            <a:r>
              <a:rPr sz="3600" spc="-5" dirty="0">
                <a:latin typeface="Times New Roman"/>
                <a:cs typeface="Times New Roman"/>
              </a:rPr>
              <a:t>formed </a:t>
            </a:r>
            <a:r>
              <a:rPr sz="3600" dirty="0">
                <a:latin typeface="Times New Roman"/>
                <a:cs typeface="Times New Roman"/>
              </a:rPr>
              <a:t>is </a:t>
            </a:r>
            <a:r>
              <a:rPr sz="3600" spc="-5" dirty="0">
                <a:latin typeface="Times New Roman"/>
                <a:cs typeface="Times New Roman"/>
              </a:rPr>
              <a:t>same, that </a:t>
            </a:r>
            <a:r>
              <a:rPr sz="3600" dirty="0">
                <a:latin typeface="Times New Roman"/>
                <a:cs typeface="Times New Roman"/>
              </a:rPr>
              <a:t>is mass </a:t>
            </a:r>
            <a:r>
              <a:rPr sz="3600" spc="-5" dirty="0">
                <a:latin typeface="Times New Roman"/>
                <a:cs typeface="Times New Roman"/>
              </a:rPr>
              <a:t>is  </a:t>
            </a:r>
            <a:r>
              <a:rPr sz="3600" spc="40" dirty="0">
                <a:latin typeface="Times New Roman"/>
                <a:cs typeface="Times New Roman"/>
              </a:rPr>
              <a:t>conserved.” </a:t>
            </a:r>
            <a:r>
              <a:rPr sz="3600" spc="35" dirty="0">
                <a:latin typeface="Times New Roman"/>
                <a:cs typeface="Times New Roman"/>
              </a:rPr>
              <a:t>This </a:t>
            </a:r>
            <a:r>
              <a:rPr sz="3600" spc="25" dirty="0">
                <a:latin typeface="Times New Roman"/>
                <a:cs typeface="Times New Roman"/>
              </a:rPr>
              <a:t>is </a:t>
            </a:r>
            <a:r>
              <a:rPr sz="3600" spc="-5" dirty="0">
                <a:latin typeface="Times New Roman"/>
                <a:cs typeface="Times New Roman"/>
              </a:rPr>
              <a:t>a </a:t>
            </a:r>
            <a:r>
              <a:rPr sz="3600" spc="35" dirty="0">
                <a:latin typeface="Times New Roman"/>
                <a:cs typeface="Times New Roman"/>
              </a:rPr>
              <a:t>direct consequence </a:t>
            </a:r>
            <a:r>
              <a:rPr sz="3600" spc="15" dirty="0">
                <a:latin typeface="Times New Roman"/>
                <a:cs typeface="Times New Roman"/>
              </a:rPr>
              <a:t>of </a:t>
            </a:r>
            <a:r>
              <a:rPr sz="3600" spc="25" dirty="0">
                <a:latin typeface="Times New Roman"/>
                <a:cs typeface="Times New Roman"/>
              </a:rPr>
              <a:t>law </a:t>
            </a:r>
            <a:r>
              <a:rPr sz="3600" spc="15" dirty="0">
                <a:latin typeface="Times New Roman"/>
                <a:cs typeface="Times New Roman"/>
              </a:rPr>
              <a:t>of  </a:t>
            </a:r>
            <a:r>
              <a:rPr sz="3600" dirty="0">
                <a:latin typeface="Times New Roman"/>
                <a:cs typeface="Times New Roman"/>
              </a:rPr>
              <a:t>conservation </a:t>
            </a:r>
            <a:r>
              <a:rPr sz="3600" spc="5" dirty="0">
                <a:latin typeface="Times New Roman"/>
                <a:cs typeface="Times New Roman"/>
              </a:rPr>
              <a:t>of </a:t>
            </a:r>
            <a:r>
              <a:rPr sz="3600" spc="-5" dirty="0">
                <a:latin typeface="Times New Roman"/>
                <a:cs typeface="Times New Roman"/>
              </a:rPr>
              <a:t>atoms. </a:t>
            </a:r>
            <a:r>
              <a:rPr sz="3600" dirty="0">
                <a:latin typeface="Times New Roman"/>
                <a:cs typeface="Times New Roman"/>
              </a:rPr>
              <a:t>This </a:t>
            </a:r>
            <a:r>
              <a:rPr sz="3600" spc="-5" dirty="0">
                <a:latin typeface="Times New Roman"/>
                <a:cs typeface="Times New Roman"/>
              </a:rPr>
              <a:t>law was </a:t>
            </a:r>
            <a:r>
              <a:rPr sz="3600" dirty="0">
                <a:latin typeface="Times New Roman"/>
                <a:cs typeface="Times New Roman"/>
              </a:rPr>
              <a:t>put </a:t>
            </a:r>
            <a:r>
              <a:rPr sz="3600" spc="-5" dirty="0">
                <a:latin typeface="Times New Roman"/>
                <a:cs typeface="Times New Roman"/>
              </a:rPr>
              <a:t>forth </a:t>
            </a:r>
            <a:r>
              <a:rPr sz="3600" spc="5" dirty="0">
                <a:latin typeface="Times New Roman"/>
                <a:cs typeface="Times New Roman"/>
              </a:rPr>
              <a:t>by </a:t>
            </a:r>
            <a:r>
              <a:rPr sz="3600" spc="-5" dirty="0">
                <a:latin typeface="Times New Roman"/>
                <a:cs typeface="Times New Roman"/>
              </a:rPr>
              <a:t>Antoine  </a:t>
            </a:r>
            <a:r>
              <a:rPr sz="3600" spc="-15" dirty="0">
                <a:latin typeface="Times New Roman"/>
                <a:cs typeface="Times New Roman"/>
              </a:rPr>
              <a:t>Lavoisier in</a:t>
            </a:r>
            <a:r>
              <a:rPr sz="3600" spc="-150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1789.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Constant proportion</a:t>
            </a:r>
            <a:endParaRPr lang="en-US" dirty="0"/>
          </a:p>
        </p:txBody>
      </p:sp>
      <p:sp>
        <p:nvSpPr>
          <p:cNvPr id="4" name="object 2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70096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16700"/>
              </a:lnSpc>
              <a:spcBef>
                <a:spcPts val="105"/>
              </a:spcBef>
            </a:pPr>
            <a:r>
              <a:rPr sz="4400" spc="-5" dirty="0">
                <a:latin typeface="Times New Roman"/>
                <a:cs typeface="Times New Roman"/>
              </a:rPr>
              <a:t>The</a:t>
            </a:r>
            <a:r>
              <a:rPr sz="4400" spc="-45" dirty="0">
                <a:latin typeface="Times New Roman"/>
                <a:cs typeface="Times New Roman"/>
              </a:rPr>
              <a:t> </a:t>
            </a:r>
            <a:r>
              <a:rPr sz="4400" spc="-5" dirty="0">
                <a:latin typeface="Times New Roman"/>
                <a:cs typeface="Times New Roman"/>
              </a:rPr>
              <a:t>ratio</a:t>
            </a:r>
            <a:r>
              <a:rPr sz="4400" spc="-15" dirty="0">
                <a:latin typeface="Times New Roman"/>
                <a:cs typeface="Times New Roman"/>
              </a:rPr>
              <a:t> </a:t>
            </a:r>
            <a:r>
              <a:rPr sz="4400" spc="-5" dirty="0">
                <a:latin typeface="Times New Roman"/>
                <a:cs typeface="Times New Roman"/>
              </a:rPr>
              <a:t>in</a:t>
            </a:r>
            <a:r>
              <a:rPr sz="4400" spc="-65" dirty="0">
                <a:latin typeface="Times New Roman"/>
                <a:cs typeface="Times New Roman"/>
              </a:rPr>
              <a:t> </a:t>
            </a:r>
            <a:r>
              <a:rPr sz="4400" spc="-5" dirty="0">
                <a:latin typeface="Times New Roman"/>
                <a:cs typeface="Times New Roman"/>
              </a:rPr>
              <a:t>which</a:t>
            </a:r>
            <a:r>
              <a:rPr sz="4400" spc="-50" dirty="0">
                <a:latin typeface="Times New Roman"/>
                <a:cs typeface="Times New Roman"/>
              </a:rPr>
              <a:t> </a:t>
            </a:r>
            <a:r>
              <a:rPr sz="4400" spc="-10" dirty="0">
                <a:latin typeface="Times New Roman"/>
                <a:cs typeface="Times New Roman"/>
              </a:rPr>
              <a:t>two</a:t>
            </a:r>
            <a:r>
              <a:rPr sz="4400" spc="-50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or</a:t>
            </a:r>
            <a:r>
              <a:rPr sz="4400" spc="-20" dirty="0">
                <a:latin typeface="Times New Roman"/>
                <a:cs typeface="Times New Roman"/>
              </a:rPr>
              <a:t> </a:t>
            </a:r>
            <a:r>
              <a:rPr sz="4400" spc="-10" dirty="0">
                <a:latin typeface="Times New Roman"/>
                <a:cs typeface="Times New Roman"/>
              </a:rPr>
              <a:t>more</a:t>
            </a:r>
            <a:r>
              <a:rPr sz="4400" spc="-40" dirty="0">
                <a:latin typeface="Times New Roman"/>
                <a:cs typeface="Times New Roman"/>
              </a:rPr>
              <a:t> </a:t>
            </a:r>
            <a:r>
              <a:rPr sz="4400" spc="-5" dirty="0">
                <a:latin typeface="Times New Roman"/>
                <a:cs typeface="Times New Roman"/>
              </a:rPr>
              <a:t>elements</a:t>
            </a:r>
            <a:r>
              <a:rPr sz="4400" spc="-50" dirty="0">
                <a:latin typeface="Times New Roman"/>
                <a:cs typeface="Times New Roman"/>
              </a:rPr>
              <a:t> </a:t>
            </a:r>
            <a:r>
              <a:rPr sz="4400" spc="-5" dirty="0">
                <a:latin typeface="Times New Roman"/>
                <a:cs typeface="Times New Roman"/>
              </a:rPr>
              <a:t>combine</a:t>
            </a:r>
            <a:r>
              <a:rPr sz="4400" spc="-55" dirty="0">
                <a:latin typeface="Times New Roman"/>
                <a:cs typeface="Times New Roman"/>
              </a:rPr>
              <a:t> </a:t>
            </a:r>
            <a:r>
              <a:rPr sz="4400" spc="-5" dirty="0">
                <a:latin typeface="Times New Roman"/>
                <a:cs typeface="Times New Roman"/>
              </a:rPr>
              <a:t>to</a:t>
            </a:r>
            <a:r>
              <a:rPr sz="4400" spc="-15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form</a:t>
            </a:r>
            <a:r>
              <a:rPr sz="4400" spc="-65" dirty="0">
                <a:latin typeface="Times New Roman"/>
                <a:cs typeface="Times New Roman"/>
              </a:rPr>
              <a:t> </a:t>
            </a:r>
            <a:r>
              <a:rPr sz="4400" spc="-5" dirty="0">
                <a:latin typeface="Times New Roman"/>
                <a:cs typeface="Times New Roman"/>
              </a:rPr>
              <a:t>a  compound remains </a:t>
            </a:r>
            <a:r>
              <a:rPr sz="4400" dirty="0">
                <a:latin typeface="Times New Roman"/>
                <a:cs typeface="Times New Roman"/>
              </a:rPr>
              <a:t>fixed </a:t>
            </a:r>
            <a:r>
              <a:rPr sz="4400" spc="-5" dirty="0">
                <a:latin typeface="Times New Roman"/>
                <a:cs typeface="Times New Roman"/>
              </a:rPr>
              <a:t>and </a:t>
            </a:r>
            <a:r>
              <a:rPr sz="4400" spc="-10" dirty="0">
                <a:latin typeface="Times New Roman"/>
                <a:cs typeface="Times New Roman"/>
              </a:rPr>
              <a:t>is </a:t>
            </a:r>
            <a:r>
              <a:rPr sz="4400" dirty="0">
                <a:latin typeface="Times New Roman"/>
                <a:cs typeface="Times New Roman"/>
              </a:rPr>
              <a:t>independent of </a:t>
            </a:r>
            <a:r>
              <a:rPr sz="4400" spc="-5" dirty="0">
                <a:latin typeface="Times New Roman"/>
                <a:cs typeface="Times New Roman"/>
              </a:rPr>
              <a:t>the </a:t>
            </a:r>
            <a:r>
              <a:rPr sz="4400" dirty="0">
                <a:latin typeface="Times New Roman"/>
                <a:cs typeface="Times New Roman"/>
              </a:rPr>
              <a:t>source  of</a:t>
            </a:r>
            <a:r>
              <a:rPr sz="4400" spc="-50" dirty="0">
                <a:latin typeface="Times New Roman"/>
                <a:cs typeface="Times New Roman"/>
              </a:rPr>
              <a:t> </a:t>
            </a:r>
            <a:r>
              <a:rPr sz="4400" spc="-10" dirty="0">
                <a:latin typeface="Times New Roman"/>
                <a:cs typeface="Times New Roman"/>
              </a:rPr>
              <a:t>the</a:t>
            </a:r>
            <a:r>
              <a:rPr sz="4400" spc="-40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compound.</a:t>
            </a:r>
            <a:r>
              <a:rPr sz="4400" spc="-60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This</a:t>
            </a:r>
            <a:r>
              <a:rPr sz="4400" spc="-35" dirty="0">
                <a:latin typeface="Times New Roman"/>
                <a:cs typeface="Times New Roman"/>
              </a:rPr>
              <a:t> </a:t>
            </a:r>
            <a:r>
              <a:rPr sz="4400" spc="-5" dirty="0">
                <a:latin typeface="Times New Roman"/>
                <a:cs typeface="Times New Roman"/>
              </a:rPr>
              <a:t>law</a:t>
            </a:r>
            <a:r>
              <a:rPr sz="4400" spc="-50" dirty="0">
                <a:latin typeface="Times New Roman"/>
                <a:cs typeface="Times New Roman"/>
              </a:rPr>
              <a:t> </a:t>
            </a:r>
            <a:r>
              <a:rPr sz="4400" spc="-15" dirty="0">
                <a:latin typeface="Times New Roman"/>
                <a:cs typeface="Times New Roman"/>
              </a:rPr>
              <a:t>was</a:t>
            </a:r>
            <a:r>
              <a:rPr sz="4400" spc="-45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given</a:t>
            </a:r>
            <a:r>
              <a:rPr sz="4400" spc="-60" dirty="0">
                <a:latin typeface="Times New Roman"/>
                <a:cs typeface="Times New Roman"/>
              </a:rPr>
              <a:t> </a:t>
            </a:r>
            <a:r>
              <a:rPr sz="4400" spc="-20" dirty="0">
                <a:latin typeface="Times New Roman"/>
                <a:cs typeface="Times New Roman"/>
              </a:rPr>
              <a:t>by,</a:t>
            </a:r>
            <a:r>
              <a:rPr sz="4400" spc="-45" dirty="0">
                <a:latin typeface="Times New Roman"/>
                <a:cs typeface="Times New Roman"/>
              </a:rPr>
              <a:t> </a:t>
            </a:r>
            <a:r>
              <a:rPr sz="4400" spc="-5" dirty="0">
                <a:latin typeface="Times New Roman"/>
                <a:cs typeface="Times New Roman"/>
              </a:rPr>
              <a:t>a</a:t>
            </a:r>
            <a:r>
              <a:rPr sz="4400" spc="-50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French</a:t>
            </a:r>
            <a:r>
              <a:rPr sz="4400" spc="-45" dirty="0">
                <a:latin typeface="Times New Roman"/>
                <a:cs typeface="Times New Roman"/>
              </a:rPr>
              <a:t> </a:t>
            </a:r>
            <a:r>
              <a:rPr sz="4400" spc="-5" dirty="0">
                <a:latin typeface="Times New Roman"/>
                <a:cs typeface="Times New Roman"/>
              </a:rPr>
              <a:t>chemist,  </a:t>
            </a:r>
            <a:r>
              <a:rPr sz="4400" spc="5" dirty="0">
                <a:latin typeface="Times New Roman"/>
                <a:cs typeface="Times New Roman"/>
              </a:rPr>
              <a:t>Joseph</a:t>
            </a:r>
            <a:r>
              <a:rPr sz="4400" spc="135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Proust.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multiple proportion</a:t>
            </a:r>
            <a:endParaRPr lang="en-US" dirty="0"/>
          </a:p>
        </p:txBody>
      </p:sp>
      <p:sp>
        <p:nvSpPr>
          <p:cNvPr id="4" name="object 2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8474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6500"/>
              </a:lnSpc>
              <a:spcBef>
                <a:spcPts val="95"/>
              </a:spcBef>
            </a:pPr>
            <a:r>
              <a:rPr sz="3600" spc="-15" dirty="0">
                <a:latin typeface="Times New Roman"/>
                <a:cs typeface="Times New Roman"/>
              </a:rPr>
              <a:t>When</a:t>
            </a:r>
            <a:r>
              <a:rPr sz="3600" spc="-90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Times New Roman"/>
                <a:cs typeface="Times New Roman"/>
              </a:rPr>
              <a:t>two</a:t>
            </a:r>
            <a:r>
              <a:rPr sz="3600" spc="-70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Times New Roman"/>
                <a:cs typeface="Times New Roman"/>
              </a:rPr>
              <a:t>elements</a:t>
            </a:r>
            <a:r>
              <a:rPr sz="3600" spc="-110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Times New Roman"/>
                <a:cs typeface="Times New Roman"/>
              </a:rPr>
              <a:t>combine</a:t>
            </a:r>
            <a:r>
              <a:rPr sz="3600" spc="-8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to</a:t>
            </a:r>
            <a:r>
              <a:rPr sz="3600" spc="-9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form</a:t>
            </a:r>
            <a:r>
              <a:rPr sz="3600" spc="-105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Times New Roman"/>
                <a:cs typeface="Times New Roman"/>
              </a:rPr>
              <a:t>two</a:t>
            </a:r>
            <a:r>
              <a:rPr sz="3600" spc="-10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or</a:t>
            </a:r>
            <a:r>
              <a:rPr sz="3600" spc="-90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more</a:t>
            </a:r>
            <a:r>
              <a:rPr sz="3600" spc="-80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Times New Roman"/>
                <a:cs typeface="Times New Roman"/>
              </a:rPr>
              <a:t>compounds  </a:t>
            </a:r>
            <a:r>
              <a:rPr sz="3600" spc="-5" dirty="0">
                <a:latin typeface="Times New Roman"/>
                <a:cs typeface="Times New Roman"/>
              </a:rPr>
              <a:t>then </a:t>
            </a:r>
            <a:r>
              <a:rPr sz="3600" dirty="0">
                <a:latin typeface="Times New Roman"/>
                <a:cs typeface="Times New Roman"/>
              </a:rPr>
              <a:t>the </a:t>
            </a:r>
            <a:r>
              <a:rPr sz="3600" spc="-5" dirty="0">
                <a:latin typeface="Times New Roman"/>
                <a:cs typeface="Times New Roman"/>
              </a:rPr>
              <a:t>ratio </a:t>
            </a:r>
            <a:r>
              <a:rPr sz="3600" spc="5" dirty="0">
                <a:latin typeface="Times New Roman"/>
                <a:cs typeface="Times New Roman"/>
              </a:rPr>
              <a:t>of </a:t>
            </a:r>
            <a:r>
              <a:rPr sz="3600" spc="-10" dirty="0">
                <a:latin typeface="Times New Roman"/>
                <a:cs typeface="Times New Roman"/>
              </a:rPr>
              <a:t>masses of </a:t>
            </a:r>
            <a:r>
              <a:rPr sz="3600" spc="-5" dirty="0">
                <a:latin typeface="Times New Roman"/>
                <a:cs typeface="Times New Roman"/>
              </a:rPr>
              <a:t>one element </a:t>
            </a:r>
            <a:r>
              <a:rPr sz="3600" dirty="0">
                <a:latin typeface="Times New Roman"/>
                <a:cs typeface="Times New Roman"/>
              </a:rPr>
              <a:t>that </a:t>
            </a:r>
            <a:r>
              <a:rPr sz="3600" spc="-5" dirty="0">
                <a:latin typeface="Times New Roman"/>
                <a:cs typeface="Times New Roman"/>
              </a:rPr>
              <a:t>combines </a:t>
            </a:r>
            <a:r>
              <a:rPr sz="3600" spc="-10" dirty="0">
                <a:latin typeface="Times New Roman"/>
                <a:cs typeface="Times New Roman"/>
              </a:rPr>
              <a:t>with  </a:t>
            </a:r>
            <a:r>
              <a:rPr sz="3600" spc="-5" dirty="0">
                <a:latin typeface="Times New Roman"/>
                <a:cs typeface="Times New Roman"/>
              </a:rPr>
              <a:t>a</a:t>
            </a:r>
            <a:r>
              <a:rPr sz="3600" spc="-6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fixed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mass</a:t>
            </a:r>
            <a:r>
              <a:rPr sz="3600" spc="-75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of</a:t>
            </a:r>
            <a:r>
              <a:rPr sz="3600" spc="-5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the</a:t>
            </a:r>
            <a:r>
              <a:rPr sz="3600" spc="-4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other</a:t>
            </a:r>
            <a:r>
              <a:rPr sz="3600" spc="-4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element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in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the</a:t>
            </a:r>
            <a:r>
              <a:rPr sz="3600" spc="-4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two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compounds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is</a:t>
            </a:r>
            <a:r>
              <a:rPr sz="3600" spc="-5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a  </a:t>
            </a:r>
            <a:r>
              <a:rPr sz="3600" spc="-20" dirty="0">
                <a:latin typeface="Times New Roman"/>
                <a:cs typeface="Times New Roman"/>
              </a:rPr>
              <a:t>simple</a:t>
            </a:r>
            <a:r>
              <a:rPr sz="3600" spc="-90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whole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Times New Roman"/>
                <a:cs typeface="Times New Roman"/>
              </a:rPr>
              <a:t>number</a:t>
            </a:r>
            <a:r>
              <a:rPr sz="3600" spc="-85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ratio.</a:t>
            </a:r>
            <a:r>
              <a:rPr sz="3600" spc="-50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This</a:t>
            </a:r>
            <a:r>
              <a:rPr sz="3600" spc="-85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law</a:t>
            </a:r>
            <a:r>
              <a:rPr sz="3600" spc="-90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Times New Roman"/>
                <a:cs typeface="Times New Roman"/>
              </a:rPr>
              <a:t>was</a:t>
            </a:r>
            <a:r>
              <a:rPr sz="3600" spc="-9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proposed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by</a:t>
            </a:r>
            <a:r>
              <a:rPr sz="3600" spc="-100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Dalton  </a:t>
            </a:r>
            <a:r>
              <a:rPr sz="3600" spc="-30" dirty="0">
                <a:latin typeface="Times New Roman"/>
                <a:cs typeface="Times New Roman"/>
              </a:rPr>
              <a:t>in</a:t>
            </a:r>
            <a:r>
              <a:rPr sz="3600" spc="-120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Times New Roman"/>
                <a:cs typeface="Times New Roman"/>
              </a:rPr>
              <a:t>1803.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Gay </a:t>
            </a:r>
            <a:r>
              <a:rPr lang="en-US" dirty="0" err="1" smtClean="0"/>
              <a:t>lussac</a:t>
            </a:r>
            <a:r>
              <a:rPr lang="en-US" dirty="0" smtClean="0"/>
              <a:t> law of combining volume</a:t>
            </a:r>
            <a:endParaRPr lang="en-US" dirty="0"/>
          </a:p>
        </p:txBody>
      </p:sp>
      <p:sp>
        <p:nvSpPr>
          <p:cNvPr id="4" name="object 28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8487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16700"/>
              </a:lnSpc>
              <a:spcBef>
                <a:spcPts val="105"/>
              </a:spcBef>
            </a:pPr>
            <a:r>
              <a:rPr sz="3600" spc="-5" dirty="0">
                <a:latin typeface="Times New Roman"/>
                <a:cs typeface="Times New Roman"/>
              </a:rPr>
              <a:t>This </a:t>
            </a:r>
            <a:r>
              <a:rPr sz="3600" dirty="0">
                <a:latin typeface="Times New Roman"/>
                <a:cs typeface="Times New Roman"/>
              </a:rPr>
              <a:t>law </a:t>
            </a:r>
            <a:r>
              <a:rPr sz="3600" spc="-10" dirty="0">
                <a:latin typeface="Times New Roman"/>
                <a:cs typeface="Times New Roman"/>
              </a:rPr>
              <a:t>was </a:t>
            </a:r>
            <a:r>
              <a:rPr sz="3600" dirty="0">
                <a:latin typeface="Times New Roman"/>
                <a:cs typeface="Times New Roman"/>
              </a:rPr>
              <a:t>given by Gay </a:t>
            </a:r>
            <a:r>
              <a:rPr sz="3600" spc="-5" dirty="0">
                <a:latin typeface="Times New Roman"/>
                <a:cs typeface="Times New Roman"/>
              </a:rPr>
              <a:t>Lussac </a:t>
            </a:r>
            <a:r>
              <a:rPr sz="3600" spc="-10" dirty="0">
                <a:latin typeface="Times New Roman"/>
                <a:cs typeface="Times New Roman"/>
              </a:rPr>
              <a:t>in </a:t>
            </a:r>
            <a:r>
              <a:rPr sz="3600" spc="5" dirty="0">
                <a:latin typeface="Times New Roman"/>
                <a:cs typeface="Times New Roman"/>
              </a:rPr>
              <a:t>1808. </a:t>
            </a:r>
            <a:r>
              <a:rPr sz="3600" spc="-5" dirty="0">
                <a:latin typeface="Times New Roman"/>
                <a:cs typeface="Times New Roman"/>
              </a:rPr>
              <a:t>He </a:t>
            </a:r>
            <a:r>
              <a:rPr sz="3600" dirty="0">
                <a:latin typeface="Times New Roman"/>
                <a:cs typeface="Times New Roman"/>
              </a:rPr>
              <a:t>observed  </a:t>
            </a:r>
            <a:r>
              <a:rPr sz="3600" spc="-5" dirty="0">
                <a:latin typeface="Times New Roman"/>
                <a:cs typeface="Times New Roman"/>
              </a:rPr>
              <a:t>that </a:t>
            </a:r>
            <a:r>
              <a:rPr sz="3600" spc="-15" dirty="0">
                <a:latin typeface="Times New Roman"/>
                <a:cs typeface="Times New Roman"/>
              </a:rPr>
              <a:t>when </a:t>
            </a:r>
            <a:r>
              <a:rPr sz="3600" dirty="0">
                <a:latin typeface="Times New Roman"/>
                <a:cs typeface="Times New Roman"/>
              </a:rPr>
              <a:t>gases </a:t>
            </a:r>
            <a:r>
              <a:rPr sz="3600" spc="-5" dirty="0">
                <a:latin typeface="Times New Roman"/>
                <a:cs typeface="Times New Roman"/>
              </a:rPr>
              <a:t>combine </a:t>
            </a:r>
            <a:r>
              <a:rPr sz="3600" spc="5" dirty="0">
                <a:latin typeface="Times New Roman"/>
                <a:cs typeface="Times New Roman"/>
              </a:rPr>
              <a:t>or are </a:t>
            </a:r>
            <a:r>
              <a:rPr sz="3600" dirty="0">
                <a:latin typeface="Times New Roman"/>
                <a:cs typeface="Times New Roman"/>
              </a:rPr>
              <a:t>produced in </a:t>
            </a:r>
            <a:r>
              <a:rPr sz="3600" spc="-5" dirty="0">
                <a:latin typeface="Times New Roman"/>
                <a:cs typeface="Times New Roman"/>
              </a:rPr>
              <a:t>a chemical  </a:t>
            </a:r>
            <a:r>
              <a:rPr sz="3600" dirty="0">
                <a:latin typeface="Times New Roman"/>
                <a:cs typeface="Times New Roman"/>
              </a:rPr>
              <a:t>reaction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they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do</a:t>
            </a:r>
            <a:r>
              <a:rPr sz="3600" spc="-15" dirty="0">
                <a:latin typeface="Times New Roman"/>
                <a:cs typeface="Times New Roman"/>
              </a:rPr>
              <a:t> so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in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a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simple</a:t>
            </a:r>
            <a:r>
              <a:rPr sz="3600" spc="-4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ratio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spc="10" dirty="0">
                <a:latin typeface="Times New Roman"/>
                <a:cs typeface="Times New Roman"/>
              </a:rPr>
              <a:t>by</a:t>
            </a:r>
            <a:r>
              <a:rPr sz="3600" spc="-5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volume</a:t>
            </a:r>
            <a:r>
              <a:rPr sz="3600" spc="-4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provided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all  </a:t>
            </a:r>
            <a:r>
              <a:rPr sz="3600" spc="-5" dirty="0">
                <a:latin typeface="Times New Roman"/>
                <a:cs typeface="Times New Roman"/>
              </a:rPr>
              <a:t>gases are at </a:t>
            </a:r>
            <a:r>
              <a:rPr sz="3600" spc="-10" dirty="0">
                <a:latin typeface="Times New Roman"/>
                <a:cs typeface="Times New Roman"/>
              </a:rPr>
              <a:t>same </a:t>
            </a:r>
            <a:r>
              <a:rPr sz="3600" dirty="0">
                <a:latin typeface="Times New Roman"/>
                <a:cs typeface="Times New Roman"/>
              </a:rPr>
              <a:t>temperature </a:t>
            </a:r>
            <a:r>
              <a:rPr sz="3600" spc="-5" dirty="0">
                <a:latin typeface="Times New Roman"/>
                <a:cs typeface="Times New Roman"/>
              </a:rPr>
              <a:t>and</a:t>
            </a:r>
            <a:r>
              <a:rPr sz="3600" dirty="0">
                <a:latin typeface="Times New Roman"/>
                <a:cs typeface="Times New Roman"/>
              </a:rPr>
              <a:t> pressure.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Avagadro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4" name="object 30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2614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6500"/>
              </a:lnSpc>
              <a:spcBef>
                <a:spcPts val="95"/>
              </a:spcBef>
            </a:pPr>
            <a:r>
              <a:rPr sz="4800" spc="-5" dirty="0">
                <a:latin typeface="Times New Roman"/>
                <a:cs typeface="Times New Roman"/>
              </a:rPr>
              <a:t>In</a:t>
            </a:r>
            <a:r>
              <a:rPr sz="4800" spc="-45" dirty="0">
                <a:latin typeface="Times New Roman"/>
                <a:cs typeface="Times New Roman"/>
              </a:rPr>
              <a:t> </a:t>
            </a:r>
            <a:r>
              <a:rPr sz="4800" spc="-5" dirty="0">
                <a:latin typeface="Times New Roman"/>
                <a:cs typeface="Times New Roman"/>
              </a:rPr>
              <a:t>1811,</a:t>
            </a:r>
            <a:r>
              <a:rPr sz="4800" spc="-80" dirty="0">
                <a:latin typeface="Times New Roman"/>
                <a:cs typeface="Times New Roman"/>
              </a:rPr>
              <a:t> </a:t>
            </a:r>
            <a:r>
              <a:rPr sz="4800" spc="-10" dirty="0">
                <a:latin typeface="Times New Roman"/>
                <a:cs typeface="Times New Roman"/>
              </a:rPr>
              <a:t>Avogadro</a:t>
            </a:r>
            <a:r>
              <a:rPr sz="4800" spc="-45" dirty="0">
                <a:latin typeface="Times New Roman"/>
                <a:cs typeface="Times New Roman"/>
              </a:rPr>
              <a:t> </a:t>
            </a:r>
            <a:r>
              <a:rPr sz="4800" spc="5" dirty="0">
                <a:latin typeface="Times New Roman"/>
                <a:cs typeface="Times New Roman"/>
              </a:rPr>
              <a:t>proposed</a:t>
            </a:r>
            <a:r>
              <a:rPr sz="4800" spc="-45" dirty="0">
                <a:latin typeface="Times New Roman"/>
                <a:cs typeface="Times New Roman"/>
              </a:rPr>
              <a:t> </a:t>
            </a:r>
            <a:r>
              <a:rPr sz="4800" dirty="0">
                <a:latin typeface="Times New Roman"/>
                <a:cs typeface="Times New Roman"/>
              </a:rPr>
              <a:t>that</a:t>
            </a:r>
            <a:r>
              <a:rPr sz="4800" spc="-50" dirty="0">
                <a:latin typeface="Times New Roman"/>
                <a:cs typeface="Times New Roman"/>
              </a:rPr>
              <a:t> </a:t>
            </a:r>
            <a:r>
              <a:rPr sz="4800" dirty="0">
                <a:latin typeface="Times New Roman"/>
                <a:cs typeface="Times New Roman"/>
              </a:rPr>
              <a:t>equal</a:t>
            </a:r>
            <a:r>
              <a:rPr sz="4800" spc="-40" dirty="0">
                <a:latin typeface="Times New Roman"/>
                <a:cs typeface="Times New Roman"/>
              </a:rPr>
              <a:t> </a:t>
            </a:r>
            <a:r>
              <a:rPr sz="4800" spc="-5" dirty="0">
                <a:latin typeface="Times New Roman"/>
                <a:cs typeface="Times New Roman"/>
              </a:rPr>
              <a:t>volumes</a:t>
            </a:r>
            <a:r>
              <a:rPr sz="4800" spc="-40" dirty="0">
                <a:latin typeface="Times New Roman"/>
                <a:cs typeface="Times New Roman"/>
              </a:rPr>
              <a:t> </a:t>
            </a:r>
            <a:r>
              <a:rPr sz="4800" spc="5" dirty="0">
                <a:latin typeface="Times New Roman"/>
                <a:cs typeface="Times New Roman"/>
              </a:rPr>
              <a:t>of</a:t>
            </a:r>
            <a:r>
              <a:rPr sz="4800" spc="-60" dirty="0">
                <a:latin typeface="Times New Roman"/>
                <a:cs typeface="Times New Roman"/>
              </a:rPr>
              <a:t> </a:t>
            </a:r>
            <a:r>
              <a:rPr sz="4800" spc="-5" dirty="0">
                <a:latin typeface="Times New Roman"/>
                <a:cs typeface="Times New Roman"/>
              </a:rPr>
              <a:t>gases</a:t>
            </a:r>
            <a:r>
              <a:rPr sz="4800" spc="-40" dirty="0">
                <a:latin typeface="Times New Roman"/>
                <a:cs typeface="Times New Roman"/>
              </a:rPr>
              <a:t> </a:t>
            </a:r>
            <a:r>
              <a:rPr sz="4800" spc="-5" dirty="0">
                <a:latin typeface="Times New Roman"/>
                <a:cs typeface="Times New Roman"/>
              </a:rPr>
              <a:t>at  the same temperature </a:t>
            </a:r>
            <a:r>
              <a:rPr sz="4800" dirty="0">
                <a:latin typeface="Times New Roman"/>
                <a:cs typeface="Times New Roman"/>
              </a:rPr>
              <a:t>and </a:t>
            </a:r>
            <a:r>
              <a:rPr sz="4800" spc="-5" dirty="0">
                <a:latin typeface="Times New Roman"/>
                <a:cs typeface="Times New Roman"/>
              </a:rPr>
              <a:t>pressure should </a:t>
            </a:r>
            <a:r>
              <a:rPr sz="4800" dirty="0">
                <a:latin typeface="Times New Roman"/>
                <a:cs typeface="Times New Roman"/>
              </a:rPr>
              <a:t>contain equal  </a:t>
            </a:r>
            <a:r>
              <a:rPr sz="4800" spc="-10" dirty="0">
                <a:latin typeface="Times New Roman"/>
                <a:cs typeface="Times New Roman"/>
              </a:rPr>
              <a:t>number </a:t>
            </a:r>
            <a:r>
              <a:rPr sz="4800" spc="10" dirty="0">
                <a:latin typeface="Times New Roman"/>
                <a:cs typeface="Times New Roman"/>
              </a:rPr>
              <a:t>of</a:t>
            </a:r>
            <a:r>
              <a:rPr sz="4800" spc="-120" dirty="0">
                <a:latin typeface="Times New Roman"/>
                <a:cs typeface="Times New Roman"/>
              </a:rPr>
              <a:t> </a:t>
            </a:r>
            <a:r>
              <a:rPr sz="4800" spc="-5" dirty="0">
                <a:latin typeface="Times New Roman"/>
                <a:cs typeface="Times New Roman"/>
              </a:rPr>
              <a:t>molecules.</a:t>
            </a:r>
            <a:endParaRPr sz="4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771</Words>
  <Application>Microsoft Office PowerPoint</Application>
  <PresentationFormat>On-screen Show (4:3)</PresentationFormat>
  <Paragraphs>39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Some Basic Concept Of Chemistry</vt:lpstr>
      <vt:lpstr>Matter</vt:lpstr>
      <vt:lpstr>Mass and Weight</vt:lpstr>
      <vt:lpstr>Temperature</vt:lpstr>
      <vt:lpstr>Law of conservation of mass</vt:lpstr>
      <vt:lpstr>Law of Constant proportion</vt:lpstr>
      <vt:lpstr>Law of multiple proportion</vt:lpstr>
      <vt:lpstr>Gay lussac law of combining volume</vt:lpstr>
      <vt:lpstr>Avagadro law</vt:lpstr>
      <vt:lpstr>Atom</vt:lpstr>
      <vt:lpstr>Stochiometry</vt:lpstr>
      <vt:lpstr>Limiting Reagent</vt:lpstr>
      <vt:lpstr>Precentage yield</vt:lpstr>
      <vt:lpstr>Dalton law of Atomic theory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Basic Concept Of Chemistry</dc:title>
  <dc:creator>ssg</dc:creator>
  <cp:lastModifiedBy>ssg</cp:lastModifiedBy>
  <cp:revision>6</cp:revision>
  <dcterms:created xsi:type="dcterms:W3CDTF">2020-03-31T06:26:11Z</dcterms:created>
  <dcterms:modified xsi:type="dcterms:W3CDTF">2020-03-31T07:16:56Z</dcterms:modified>
</cp:coreProperties>
</file>